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7" r:id="rId6"/>
    <p:sldId id="269" r:id="rId7"/>
    <p:sldId id="266" r:id="rId8"/>
    <p:sldId id="260" r:id="rId9"/>
    <p:sldId id="261" r:id="rId10"/>
    <p:sldId id="262" r:id="rId11"/>
    <p:sldId id="268" r:id="rId12"/>
    <p:sldId id="263" r:id="rId1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CDB7"/>
    <a:srgbClr val="F5F3B3"/>
    <a:srgbClr val="D8E3AF"/>
    <a:srgbClr val="E1EAC2"/>
    <a:srgbClr val="FCB0D6"/>
    <a:srgbClr val="D9B3F9"/>
    <a:srgbClr val="F9B3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A864F1-C654-7FF9-E484-AF3E37D21233}" v="8" dt="2026-09-15T07:23:14.6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6-05T11:52:15.554"/>
    </inkml:context>
    <inkml:brush xml:id="br0">
      <inkml:brushProperty name="width" value="0.1" units="cm"/>
      <inkml:brushProperty name="height" value="0.1" units="cm"/>
    </inkml:brush>
  </inkml:definitions>
  <inkml:trace contextRef="#ctx0" brushRef="#br0">35004 10716 16383 0 0,'0'0'0'0'0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6-05T11:52:15.554"/>
    </inkml:context>
    <inkml:brush xml:id="br0">
      <inkml:brushProperty name="width" value="0.1" units="cm"/>
      <inkml:brushProperty name="height" value="0.1" units="cm"/>
    </inkml:brush>
  </inkml:definitions>
  <inkml:trace contextRef="#ctx0" brushRef="#br0">35004 10716 16383 0 0,'0'0'0'0'0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6-05T11:52:15.554"/>
    </inkml:context>
    <inkml:brush xml:id="br0">
      <inkml:brushProperty name="width" value="0.1" units="cm"/>
      <inkml:brushProperty name="height" value="0.1" units="cm"/>
    </inkml:brush>
  </inkml:definitions>
  <inkml:trace contextRef="#ctx0" brushRef="#br0">35004 10716 16383 0 0,'0'0'0'0'0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7A21E-E026-91D7-AFE8-60C2EC5ADFA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762D4E-C7C5-6073-B6D2-584D8052319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C7EAC4A-361D-4BE1-E41E-AC1B33CA5839}"/>
              </a:ext>
            </a:extLst>
          </p:cNvPr>
          <p:cNvSpPr>
            <a:spLocks noGrp="1"/>
          </p:cNvSpPr>
          <p:nvPr>
            <p:ph type="dt" sz="half" idx="10"/>
          </p:nvPr>
        </p:nvSpPr>
        <p:spPr/>
        <p:txBody>
          <a:bodyPr/>
          <a:lstStyle/>
          <a:p>
            <a:fld id="{BB6364E2-3276-4A0C-BC2D-E80ED6C4BE4C}" type="datetimeFigureOut">
              <a:rPr lang="en-GB" smtClean="0"/>
              <a:t>16/09/2026</a:t>
            </a:fld>
            <a:endParaRPr lang="en-GB"/>
          </a:p>
        </p:txBody>
      </p:sp>
      <p:sp>
        <p:nvSpPr>
          <p:cNvPr id="5" name="Footer Placeholder 4">
            <a:extLst>
              <a:ext uri="{FF2B5EF4-FFF2-40B4-BE49-F238E27FC236}">
                <a16:creationId xmlns:a16="http://schemas.microsoft.com/office/drawing/2014/main" id="{96D3A84A-16BA-3073-BF98-8FEBA7BFD4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4E7CA2-6DC2-7392-FE78-1C16D50E1294}"/>
              </a:ext>
            </a:extLst>
          </p:cNvPr>
          <p:cNvSpPr>
            <a:spLocks noGrp="1"/>
          </p:cNvSpPr>
          <p:nvPr>
            <p:ph type="sldNum" sz="quarter" idx="12"/>
          </p:nvPr>
        </p:nvSpPr>
        <p:spPr/>
        <p:txBody>
          <a:bodyPr/>
          <a:lstStyle/>
          <a:p>
            <a:fld id="{ED5655FF-3565-40A7-B573-BBDE71B97E34}" type="slidenum">
              <a:rPr lang="en-GB" smtClean="0"/>
              <a:t>‹#›</a:t>
            </a:fld>
            <a:endParaRPr lang="en-GB"/>
          </a:p>
        </p:txBody>
      </p:sp>
    </p:spTree>
    <p:extLst>
      <p:ext uri="{BB962C8B-B14F-4D97-AF65-F5344CB8AC3E}">
        <p14:creationId xmlns:p14="http://schemas.microsoft.com/office/powerpoint/2010/main" val="2037355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17569-97FD-EDB1-6447-00A6D3D374E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272A1E-0353-3E55-9AD3-79D8A5076D6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F4A378-E4BB-03AA-7CD9-92E990CA0FE3}"/>
              </a:ext>
            </a:extLst>
          </p:cNvPr>
          <p:cNvSpPr>
            <a:spLocks noGrp="1"/>
          </p:cNvSpPr>
          <p:nvPr>
            <p:ph type="dt" sz="half" idx="10"/>
          </p:nvPr>
        </p:nvSpPr>
        <p:spPr/>
        <p:txBody>
          <a:bodyPr/>
          <a:lstStyle/>
          <a:p>
            <a:fld id="{BB6364E2-3276-4A0C-BC2D-E80ED6C4BE4C}" type="datetimeFigureOut">
              <a:rPr lang="en-GB" smtClean="0"/>
              <a:t>16/09/2026</a:t>
            </a:fld>
            <a:endParaRPr lang="en-GB"/>
          </a:p>
        </p:txBody>
      </p:sp>
      <p:sp>
        <p:nvSpPr>
          <p:cNvPr id="5" name="Footer Placeholder 4">
            <a:extLst>
              <a:ext uri="{FF2B5EF4-FFF2-40B4-BE49-F238E27FC236}">
                <a16:creationId xmlns:a16="http://schemas.microsoft.com/office/drawing/2014/main" id="{BFA75937-9904-EF6F-74C6-15D5134834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100FD3-D165-90BA-3671-9DDF5BC00AAA}"/>
              </a:ext>
            </a:extLst>
          </p:cNvPr>
          <p:cNvSpPr>
            <a:spLocks noGrp="1"/>
          </p:cNvSpPr>
          <p:nvPr>
            <p:ph type="sldNum" sz="quarter" idx="12"/>
          </p:nvPr>
        </p:nvSpPr>
        <p:spPr/>
        <p:txBody>
          <a:bodyPr/>
          <a:lstStyle/>
          <a:p>
            <a:fld id="{ED5655FF-3565-40A7-B573-BBDE71B97E34}" type="slidenum">
              <a:rPr lang="en-GB" smtClean="0"/>
              <a:t>‹#›</a:t>
            </a:fld>
            <a:endParaRPr lang="en-GB"/>
          </a:p>
        </p:txBody>
      </p:sp>
    </p:spTree>
    <p:extLst>
      <p:ext uri="{BB962C8B-B14F-4D97-AF65-F5344CB8AC3E}">
        <p14:creationId xmlns:p14="http://schemas.microsoft.com/office/powerpoint/2010/main" val="34895234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09524-6230-CB25-23F0-9897BA81BB3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85486DE-B1FA-EB8E-8C97-CB029D178B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8BD132B-B2C6-4BFE-62DA-64A6A779C193}"/>
              </a:ext>
            </a:extLst>
          </p:cNvPr>
          <p:cNvSpPr>
            <a:spLocks noGrp="1"/>
          </p:cNvSpPr>
          <p:nvPr>
            <p:ph type="dt" sz="half" idx="10"/>
          </p:nvPr>
        </p:nvSpPr>
        <p:spPr/>
        <p:txBody>
          <a:bodyPr/>
          <a:lstStyle/>
          <a:p>
            <a:fld id="{BB6364E2-3276-4A0C-BC2D-E80ED6C4BE4C}" type="datetimeFigureOut">
              <a:rPr lang="en-GB" smtClean="0"/>
              <a:t>16/09/2026</a:t>
            </a:fld>
            <a:endParaRPr lang="en-GB"/>
          </a:p>
        </p:txBody>
      </p:sp>
      <p:sp>
        <p:nvSpPr>
          <p:cNvPr id="5" name="Footer Placeholder 4">
            <a:extLst>
              <a:ext uri="{FF2B5EF4-FFF2-40B4-BE49-F238E27FC236}">
                <a16:creationId xmlns:a16="http://schemas.microsoft.com/office/drawing/2014/main" id="{A9193CCC-24B8-0F29-2D47-9432D31109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4A976F-AEEA-FFC8-9146-E42EF2729839}"/>
              </a:ext>
            </a:extLst>
          </p:cNvPr>
          <p:cNvSpPr>
            <a:spLocks noGrp="1"/>
          </p:cNvSpPr>
          <p:nvPr>
            <p:ph type="sldNum" sz="quarter" idx="12"/>
          </p:nvPr>
        </p:nvSpPr>
        <p:spPr/>
        <p:txBody>
          <a:bodyPr/>
          <a:lstStyle/>
          <a:p>
            <a:fld id="{ED5655FF-3565-40A7-B573-BBDE71B97E34}" type="slidenum">
              <a:rPr lang="en-GB" smtClean="0"/>
              <a:t>‹#›</a:t>
            </a:fld>
            <a:endParaRPr lang="en-GB"/>
          </a:p>
        </p:txBody>
      </p:sp>
    </p:spTree>
    <p:extLst>
      <p:ext uri="{BB962C8B-B14F-4D97-AF65-F5344CB8AC3E}">
        <p14:creationId xmlns:p14="http://schemas.microsoft.com/office/powerpoint/2010/main" val="3798864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E7368-122D-40D0-88D8-0FD6ABF5878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28D24A-4CE6-C47C-1882-2DE1C83D300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6DD179B-E9A1-275D-391D-05FFC6DD084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D0A14BD-4B9F-A100-1E66-F8211B8EC5DB}"/>
              </a:ext>
            </a:extLst>
          </p:cNvPr>
          <p:cNvSpPr>
            <a:spLocks noGrp="1"/>
          </p:cNvSpPr>
          <p:nvPr>
            <p:ph type="dt" sz="half" idx="10"/>
          </p:nvPr>
        </p:nvSpPr>
        <p:spPr/>
        <p:txBody>
          <a:bodyPr/>
          <a:lstStyle/>
          <a:p>
            <a:fld id="{BB6364E2-3276-4A0C-BC2D-E80ED6C4BE4C}" type="datetimeFigureOut">
              <a:rPr lang="en-GB" smtClean="0"/>
              <a:t>16/09/2026</a:t>
            </a:fld>
            <a:endParaRPr lang="en-GB"/>
          </a:p>
        </p:txBody>
      </p:sp>
      <p:sp>
        <p:nvSpPr>
          <p:cNvPr id="6" name="Footer Placeholder 5">
            <a:extLst>
              <a:ext uri="{FF2B5EF4-FFF2-40B4-BE49-F238E27FC236}">
                <a16:creationId xmlns:a16="http://schemas.microsoft.com/office/drawing/2014/main" id="{632E0931-3CA0-3863-E677-0D01CE77D0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B2282D-F6AD-18CF-9DC4-55E5FE0BF658}"/>
              </a:ext>
            </a:extLst>
          </p:cNvPr>
          <p:cNvSpPr>
            <a:spLocks noGrp="1"/>
          </p:cNvSpPr>
          <p:nvPr>
            <p:ph type="sldNum" sz="quarter" idx="12"/>
          </p:nvPr>
        </p:nvSpPr>
        <p:spPr/>
        <p:txBody>
          <a:bodyPr/>
          <a:lstStyle/>
          <a:p>
            <a:fld id="{ED5655FF-3565-40A7-B573-BBDE71B97E34}" type="slidenum">
              <a:rPr lang="en-GB" smtClean="0"/>
              <a:t>‹#›</a:t>
            </a:fld>
            <a:endParaRPr lang="en-GB"/>
          </a:p>
        </p:txBody>
      </p:sp>
    </p:spTree>
    <p:extLst>
      <p:ext uri="{BB962C8B-B14F-4D97-AF65-F5344CB8AC3E}">
        <p14:creationId xmlns:p14="http://schemas.microsoft.com/office/powerpoint/2010/main" val="2534597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C30C45-9D18-D0D5-6FE2-B463D3EF251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082FD90-DDE2-8F7E-AD62-B3EC40310D2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05F9E88-EC98-9BE3-B9AC-1D4E8EF80C4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69EDB04-93E1-2E99-72D5-F942C827D7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9A81AE5-E3B5-C8B1-98F2-17E8012CEB1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A0263D7-206C-0AA5-E9BF-AA1862380566}"/>
              </a:ext>
            </a:extLst>
          </p:cNvPr>
          <p:cNvSpPr>
            <a:spLocks noGrp="1"/>
          </p:cNvSpPr>
          <p:nvPr>
            <p:ph type="dt" sz="half" idx="10"/>
          </p:nvPr>
        </p:nvSpPr>
        <p:spPr/>
        <p:txBody>
          <a:bodyPr/>
          <a:lstStyle/>
          <a:p>
            <a:fld id="{BB6364E2-3276-4A0C-BC2D-E80ED6C4BE4C}" type="datetimeFigureOut">
              <a:rPr lang="en-GB" smtClean="0"/>
              <a:t>16/09/2026</a:t>
            </a:fld>
            <a:endParaRPr lang="en-GB"/>
          </a:p>
        </p:txBody>
      </p:sp>
      <p:sp>
        <p:nvSpPr>
          <p:cNvPr id="8" name="Footer Placeholder 7">
            <a:extLst>
              <a:ext uri="{FF2B5EF4-FFF2-40B4-BE49-F238E27FC236}">
                <a16:creationId xmlns:a16="http://schemas.microsoft.com/office/drawing/2014/main" id="{23BD07F0-A4D7-44E0-9994-DEDDCA9DBFA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4070610-F7B6-3AD3-0AEE-A52CDA37999C}"/>
              </a:ext>
            </a:extLst>
          </p:cNvPr>
          <p:cNvSpPr>
            <a:spLocks noGrp="1"/>
          </p:cNvSpPr>
          <p:nvPr>
            <p:ph type="sldNum" sz="quarter" idx="12"/>
          </p:nvPr>
        </p:nvSpPr>
        <p:spPr/>
        <p:txBody>
          <a:bodyPr/>
          <a:lstStyle/>
          <a:p>
            <a:fld id="{ED5655FF-3565-40A7-B573-BBDE71B97E34}" type="slidenum">
              <a:rPr lang="en-GB" smtClean="0"/>
              <a:t>‹#›</a:t>
            </a:fld>
            <a:endParaRPr lang="en-GB"/>
          </a:p>
        </p:txBody>
      </p:sp>
    </p:spTree>
    <p:extLst>
      <p:ext uri="{BB962C8B-B14F-4D97-AF65-F5344CB8AC3E}">
        <p14:creationId xmlns:p14="http://schemas.microsoft.com/office/powerpoint/2010/main" val="2479132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1F86D-7CF6-A7A5-B068-02EE29CC346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7FD35C1-5808-8120-6562-018F1D7D0F5B}"/>
              </a:ext>
            </a:extLst>
          </p:cNvPr>
          <p:cNvSpPr>
            <a:spLocks noGrp="1"/>
          </p:cNvSpPr>
          <p:nvPr>
            <p:ph type="dt" sz="half" idx="10"/>
          </p:nvPr>
        </p:nvSpPr>
        <p:spPr/>
        <p:txBody>
          <a:bodyPr/>
          <a:lstStyle/>
          <a:p>
            <a:fld id="{BB6364E2-3276-4A0C-BC2D-E80ED6C4BE4C}" type="datetimeFigureOut">
              <a:rPr lang="en-GB" smtClean="0"/>
              <a:t>16/09/2026</a:t>
            </a:fld>
            <a:endParaRPr lang="en-GB"/>
          </a:p>
        </p:txBody>
      </p:sp>
      <p:sp>
        <p:nvSpPr>
          <p:cNvPr id="4" name="Footer Placeholder 3">
            <a:extLst>
              <a:ext uri="{FF2B5EF4-FFF2-40B4-BE49-F238E27FC236}">
                <a16:creationId xmlns:a16="http://schemas.microsoft.com/office/drawing/2014/main" id="{22ACADCE-C4F0-A348-768E-84EDAA1104F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6F8A0A9-FFC6-927E-2323-F6F81C98F523}"/>
              </a:ext>
            </a:extLst>
          </p:cNvPr>
          <p:cNvSpPr>
            <a:spLocks noGrp="1"/>
          </p:cNvSpPr>
          <p:nvPr>
            <p:ph type="sldNum" sz="quarter" idx="12"/>
          </p:nvPr>
        </p:nvSpPr>
        <p:spPr/>
        <p:txBody>
          <a:bodyPr/>
          <a:lstStyle/>
          <a:p>
            <a:fld id="{ED5655FF-3565-40A7-B573-BBDE71B97E34}" type="slidenum">
              <a:rPr lang="en-GB" smtClean="0"/>
              <a:t>‹#›</a:t>
            </a:fld>
            <a:endParaRPr lang="en-GB"/>
          </a:p>
        </p:txBody>
      </p:sp>
    </p:spTree>
    <p:extLst>
      <p:ext uri="{BB962C8B-B14F-4D97-AF65-F5344CB8AC3E}">
        <p14:creationId xmlns:p14="http://schemas.microsoft.com/office/powerpoint/2010/main" val="13666338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17062E4-0E13-2324-2837-E6678B574E94}"/>
              </a:ext>
            </a:extLst>
          </p:cNvPr>
          <p:cNvSpPr>
            <a:spLocks noGrp="1"/>
          </p:cNvSpPr>
          <p:nvPr>
            <p:ph type="dt" sz="half" idx="10"/>
          </p:nvPr>
        </p:nvSpPr>
        <p:spPr/>
        <p:txBody>
          <a:bodyPr/>
          <a:lstStyle/>
          <a:p>
            <a:fld id="{BB6364E2-3276-4A0C-BC2D-E80ED6C4BE4C}" type="datetimeFigureOut">
              <a:rPr lang="en-GB" smtClean="0"/>
              <a:t>16/09/2026</a:t>
            </a:fld>
            <a:endParaRPr lang="en-GB"/>
          </a:p>
        </p:txBody>
      </p:sp>
      <p:sp>
        <p:nvSpPr>
          <p:cNvPr id="3" name="Footer Placeholder 2">
            <a:extLst>
              <a:ext uri="{FF2B5EF4-FFF2-40B4-BE49-F238E27FC236}">
                <a16:creationId xmlns:a16="http://schemas.microsoft.com/office/drawing/2014/main" id="{01FAA454-7EC0-67B8-8461-D7B5C223F22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713FFFE-5DE5-A2F9-CD03-1D4614E41DCC}"/>
              </a:ext>
            </a:extLst>
          </p:cNvPr>
          <p:cNvSpPr>
            <a:spLocks noGrp="1"/>
          </p:cNvSpPr>
          <p:nvPr>
            <p:ph type="sldNum" sz="quarter" idx="12"/>
          </p:nvPr>
        </p:nvSpPr>
        <p:spPr/>
        <p:txBody>
          <a:bodyPr/>
          <a:lstStyle/>
          <a:p>
            <a:fld id="{ED5655FF-3565-40A7-B573-BBDE71B97E34}" type="slidenum">
              <a:rPr lang="en-GB" smtClean="0"/>
              <a:t>‹#›</a:t>
            </a:fld>
            <a:endParaRPr lang="en-GB"/>
          </a:p>
        </p:txBody>
      </p:sp>
    </p:spTree>
    <p:extLst>
      <p:ext uri="{BB962C8B-B14F-4D97-AF65-F5344CB8AC3E}">
        <p14:creationId xmlns:p14="http://schemas.microsoft.com/office/powerpoint/2010/main" val="3252034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EBB2D-E521-ADAE-0B09-3B28BA05CF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D6BB541-B051-C114-98F9-E4B933DBCE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B43B7F5-B0A6-0F9C-EC40-E1C85BE112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713682B-7832-22DF-D6E1-BB63D09D14A5}"/>
              </a:ext>
            </a:extLst>
          </p:cNvPr>
          <p:cNvSpPr>
            <a:spLocks noGrp="1"/>
          </p:cNvSpPr>
          <p:nvPr>
            <p:ph type="dt" sz="half" idx="10"/>
          </p:nvPr>
        </p:nvSpPr>
        <p:spPr/>
        <p:txBody>
          <a:bodyPr/>
          <a:lstStyle/>
          <a:p>
            <a:fld id="{BB6364E2-3276-4A0C-BC2D-E80ED6C4BE4C}" type="datetimeFigureOut">
              <a:rPr lang="en-GB" smtClean="0"/>
              <a:t>16/09/2026</a:t>
            </a:fld>
            <a:endParaRPr lang="en-GB"/>
          </a:p>
        </p:txBody>
      </p:sp>
      <p:sp>
        <p:nvSpPr>
          <p:cNvPr id="6" name="Footer Placeholder 5">
            <a:extLst>
              <a:ext uri="{FF2B5EF4-FFF2-40B4-BE49-F238E27FC236}">
                <a16:creationId xmlns:a16="http://schemas.microsoft.com/office/drawing/2014/main" id="{02D1ADBE-EF2A-920C-911F-70E20FFDBF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286375-ACD0-086A-73B0-9C1F008D2213}"/>
              </a:ext>
            </a:extLst>
          </p:cNvPr>
          <p:cNvSpPr>
            <a:spLocks noGrp="1"/>
          </p:cNvSpPr>
          <p:nvPr>
            <p:ph type="sldNum" sz="quarter" idx="12"/>
          </p:nvPr>
        </p:nvSpPr>
        <p:spPr/>
        <p:txBody>
          <a:bodyPr/>
          <a:lstStyle/>
          <a:p>
            <a:fld id="{ED5655FF-3565-40A7-B573-BBDE71B97E34}" type="slidenum">
              <a:rPr lang="en-GB" smtClean="0"/>
              <a:t>‹#›</a:t>
            </a:fld>
            <a:endParaRPr lang="en-GB"/>
          </a:p>
        </p:txBody>
      </p:sp>
    </p:spTree>
    <p:extLst>
      <p:ext uri="{BB962C8B-B14F-4D97-AF65-F5344CB8AC3E}">
        <p14:creationId xmlns:p14="http://schemas.microsoft.com/office/powerpoint/2010/main" val="3782218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89217-81F7-78B0-35A8-ED3E83CE1A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BB02A98-1E7B-A7F0-1B1D-C2FDF30E58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85443D3-4CDA-8F88-FB6B-E17580FF9E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10C7C8-68AD-62CB-18E6-70A4B84DB616}"/>
              </a:ext>
            </a:extLst>
          </p:cNvPr>
          <p:cNvSpPr>
            <a:spLocks noGrp="1"/>
          </p:cNvSpPr>
          <p:nvPr>
            <p:ph type="dt" sz="half" idx="10"/>
          </p:nvPr>
        </p:nvSpPr>
        <p:spPr/>
        <p:txBody>
          <a:bodyPr/>
          <a:lstStyle/>
          <a:p>
            <a:fld id="{BB6364E2-3276-4A0C-BC2D-E80ED6C4BE4C}" type="datetimeFigureOut">
              <a:rPr lang="en-GB" smtClean="0"/>
              <a:t>16/09/2026</a:t>
            </a:fld>
            <a:endParaRPr lang="en-GB"/>
          </a:p>
        </p:txBody>
      </p:sp>
      <p:sp>
        <p:nvSpPr>
          <p:cNvPr id="6" name="Footer Placeholder 5">
            <a:extLst>
              <a:ext uri="{FF2B5EF4-FFF2-40B4-BE49-F238E27FC236}">
                <a16:creationId xmlns:a16="http://schemas.microsoft.com/office/drawing/2014/main" id="{0A009F79-AE1B-74B8-1D52-FCBEAE77CC0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75974B-4021-5A8F-9BBC-90CFA3FA91FB}"/>
              </a:ext>
            </a:extLst>
          </p:cNvPr>
          <p:cNvSpPr>
            <a:spLocks noGrp="1"/>
          </p:cNvSpPr>
          <p:nvPr>
            <p:ph type="sldNum" sz="quarter" idx="12"/>
          </p:nvPr>
        </p:nvSpPr>
        <p:spPr/>
        <p:txBody>
          <a:bodyPr/>
          <a:lstStyle/>
          <a:p>
            <a:fld id="{ED5655FF-3565-40A7-B573-BBDE71B97E34}" type="slidenum">
              <a:rPr lang="en-GB" smtClean="0"/>
              <a:t>‹#›</a:t>
            </a:fld>
            <a:endParaRPr lang="en-GB"/>
          </a:p>
        </p:txBody>
      </p:sp>
    </p:spTree>
    <p:extLst>
      <p:ext uri="{BB962C8B-B14F-4D97-AF65-F5344CB8AC3E}">
        <p14:creationId xmlns:p14="http://schemas.microsoft.com/office/powerpoint/2010/main" val="3551471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7B718-41B5-CB10-4707-EB82790176A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0795CBD-5724-B2D2-F3EC-3F720D822A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6D4B1D-C21A-507C-74D5-429BEF325E01}"/>
              </a:ext>
            </a:extLst>
          </p:cNvPr>
          <p:cNvSpPr>
            <a:spLocks noGrp="1"/>
          </p:cNvSpPr>
          <p:nvPr>
            <p:ph type="dt" sz="half" idx="10"/>
          </p:nvPr>
        </p:nvSpPr>
        <p:spPr/>
        <p:txBody>
          <a:bodyPr/>
          <a:lstStyle/>
          <a:p>
            <a:fld id="{BB6364E2-3276-4A0C-BC2D-E80ED6C4BE4C}" type="datetimeFigureOut">
              <a:rPr lang="en-GB" smtClean="0"/>
              <a:t>16/09/2026</a:t>
            </a:fld>
            <a:endParaRPr lang="en-GB"/>
          </a:p>
        </p:txBody>
      </p:sp>
      <p:sp>
        <p:nvSpPr>
          <p:cNvPr id="5" name="Footer Placeholder 4">
            <a:extLst>
              <a:ext uri="{FF2B5EF4-FFF2-40B4-BE49-F238E27FC236}">
                <a16:creationId xmlns:a16="http://schemas.microsoft.com/office/drawing/2014/main" id="{39D32719-6BF3-EB71-5FFC-B1AA93E4BA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A4AAEA-E5D2-1D00-3242-E3F133200E16}"/>
              </a:ext>
            </a:extLst>
          </p:cNvPr>
          <p:cNvSpPr>
            <a:spLocks noGrp="1"/>
          </p:cNvSpPr>
          <p:nvPr>
            <p:ph type="sldNum" sz="quarter" idx="12"/>
          </p:nvPr>
        </p:nvSpPr>
        <p:spPr/>
        <p:txBody>
          <a:bodyPr/>
          <a:lstStyle/>
          <a:p>
            <a:fld id="{ED5655FF-3565-40A7-B573-BBDE71B97E34}" type="slidenum">
              <a:rPr lang="en-GB" smtClean="0"/>
              <a:t>‹#›</a:t>
            </a:fld>
            <a:endParaRPr lang="en-GB"/>
          </a:p>
        </p:txBody>
      </p:sp>
    </p:spTree>
    <p:extLst>
      <p:ext uri="{BB962C8B-B14F-4D97-AF65-F5344CB8AC3E}">
        <p14:creationId xmlns:p14="http://schemas.microsoft.com/office/powerpoint/2010/main" val="349838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F1AB8C4-58DE-3099-68C6-B5B891852CD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0D1E603-C200-A01B-9FDC-89CD9C553C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C9F01F-18A2-244D-9A18-A0F61C0F902D}"/>
              </a:ext>
            </a:extLst>
          </p:cNvPr>
          <p:cNvSpPr>
            <a:spLocks noGrp="1"/>
          </p:cNvSpPr>
          <p:nvPr>
            <p:ph type="dt" sz="half" idx="10"/>
          </p:nvPr>
        </p:nvSpPr>
        <p:spPr/>
        <p:txBody>
          <a:bodyPr/>
          <a:lstStyle/>
          <a:p>
            <a:fld id="{BB6364E2-3276-4A0C-BC2D-E80ED6C4BE4C}" type="datetimeFigureOut">
              <a:rPr lang="en-GB" smtClean="0"/>
              <a:t>16/09/2026</a:t>
            </a:fld>
            <a:endParaRPr lang="en-GB"/>
          </a:p>
        </p:txBody>
      </p:sp>
      <p:sp>
        <p:nvSpPr>
          <p:cNvPr id="5" name="Footer Placeholder 4">
            <a:extLst>
              <a:ext uri="{FF2B5EF4-FFF2-40B4-BE49-F238E27FC236}">
                <a16:creationId xmlns:a16="http://schemas.microsoft.com/office/drawing/2014/main" id="{CAA5B5FF-093E-994A-1F3D-03541980E5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257DB1-BAB3-15CD-3DEB-78C6CD6E6F45}"/>
              </a:ext>
            </a:extLst>
          </p:cNvPr>
          <p:cNvSpPr>
            <a:spLocks noGrp="1"/>
          </p:cNvSpPr>
          <p:nvPr>
            <p:ph type="sldNum" sz="quarter" idx="12"/>
          </p:nvPr>
        </p:nvSpPr>
        <p:spPr/>
        <p:txBody>
          <a:bodyPr/>
          <a:lstStyle/>
          <a:p>
            <a:fld id="{ED5655FF-3565-40A7-B573-BBDE71B97E34}" type="slidenum">
              <a:rPr lang="en-GB" smtClean="0"/>
              <a:t>‹#›</a:t>
            </a:fld>
            <a:endParaRPr lang="en-GB"/>
          </a:p>
        </p:txBody>
      </p:sp>
    </p:spTree>
    <p:extLst>
      <p:ext uri="{BB962C8B-B14F-4D97-AF65-F5344CB8AC3E}">
        <p14:creationId xmlns:p14="http://schemas.microsoft.com/office/powerpoint/2010/main" val="624398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F5E104-4DD1-840E-BD74-45904D4284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5B7FC12-E553-E404-CFB5-CB7DB7B0FD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370030-39A6-86A7-DB0C-F2AC28F01C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6364E2-3276-4A0C-BC2D-E80ED6C4BE4C}" type="datetimeFigureOut">
              <a:rPr lang="en-GB" smtClean="0"/>
              <a:t>16/09/2026</a:t>
            </a:fld>
            <a:endParaRPr lang="en-GB"/>
          </a:p>
        </p:txBody>
      </p:sp>
      <p:sp>
        <p:nvSpPr>
          <p:cNvPr id="5" name="Footer Placeholder 4">
            <a:extLst>
              <a:ext uri="{FF2B5EF4-FFF2-40B4-BE49-F238E27FC236}">
                <a16:creationId xmlns:a16="http://schemas.microsoft.com/office/drawing/2014/main" id="{E5EE700D-B565-F9BA-9888-35A34D8660D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2873409-35D5-088E-BA7A-459513024D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5655FF-3565-40A7-B573-BBDE71B97E34}" type="slidenum">
              <a:rPr lang="en-GB" smtClean="0"/>
              <a:t>‹#›</a:t>
            </a:fld>
            <a:endParaRPr lang="en-GB"/>
          </a:p>
        </p:txBody>
      </p:sp>
    </p:spTree>
    <p:extLst>
      <p:ext uri="{BB962C8B-B14F-4D97-AF65-F5344CB8AC3E}">
        <p14:creationId xmlns:p14="http://schemas.microsoft.com/office/powerpoint/2010/main" val="29564995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customXml" Target="../ink/ink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customXml" Target="../ink/ink3.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png"/><Relationship Id="rId9"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1.jpeg"/><Relationship Id="rId3" Type="http://schemas.openxmlformats.org/officeDocument/2006/relationships/image" Target="../media/image21.png"/><Relationship Id="rId7" Type="http://schemas.openxmlformats.org/officeDocument/2006/relationships/image" Target="../media/image25.jpeg"/><Relationship Id="rId12" Type="http://schemas.openxmlformats.org/officeDocument/2006/relationships/image" Target="../media/image30.jpe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24.jpeg"/><Relationship Id="rId11" Type="http://schemas.openxmlformats.org/officeDocument/2006/relationships/image" Target="../media/image29.jpeg"/><Relationship Id="rId5" Type="http://schemas.openxmlformats.org/officeDocument/2006/relationships/image" Target="../media/image23.jpe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jpeg"/><Relationship Id="rId14" Type="http://schemas.openxmlformats.org/officeDocument/2006/relationships/image" Target="../media/image32.png"/></Relationships>
</file>

<file path=ppt/slides/_rels/slide8.xml.rels><?xml version="1.0" encoding="UTF-8" standalone="yes"?>
<Relationships xmlns="http://schemas.openxmlformats.org/package/2006/relationships"><Relationship Id="rId8" Type="http://schemas.openxmlformats.org/officeDocument/2006/relationships/image" Target="../media/image37.jpeg"/><Relationship Id="rId13" Type="http://schemas.microsoft.com/office/2007/relationships/hdphoto" Target="../media/hdphoto2.wdp"/><Relationship Id="rId18" Type="http://schemas.microsoft.com/office/2007/relationships/hdphoto" Target="../media/hdphoto4.wdp"/><Relationship Id="rId3" Type="http://schemas.openxmlformats.org/officeDocument/2006/relationships/image" Target="../media/image33.png"/><Relationship Id="rId21" Type="http://schemas.openxmlformats.org/officeDocument/2006/relationships/image" Target="../media/image46.png"/><Relationship Id="rId7" Type="http://schemas.openxmlformats.org/officeDocument/2006/relationships/image" Target="../media/image36.jpeg"/><Relationship Id="rId12" Type="http://schemas.openxmlformats.org/officeDocument/2006/relationships/image" Target="../media/image41.png"/><Relationship Id="rId17" Type="http://schemas.openxmlformats.org/officeDocument/2006/relationships/image" Target="../media/image44.png"/><Relationship Id="rId2" Type="http://schemas.openxmlformats.org/officeDocument/2006/relationships/image" Target="../media/image7.png"/><Relationship Id="rId16" Type="http://schemas.microsoft.com/office/2007/relationships/hdphoto" Target="../media/hdphoto3.wdp"/><Relationship Id="rId20" Type="http://schemas.microsoft.com/office/2007/relationships/hdphoto" Target="../media/hdphoto5.wdp"/><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image" Target="../media/image40.jpeg"/><Relationship Id="rId5" Type="http://schemas.openxmlformats.org/officeDocument/2006/relationships/image" Target="../media/image34.png"/><Relationship Id="rId15" Type="http://schemas.openxmlformats.org/officeDocument/2006/relationships/image" Target="../media/image43.png"/><Relationship Id="rId23" Type="http://schemas.openxmlformats.org/officeDocument/2006/relationships/image" Target="../media/image47.jpeg"/><Relationship Id="rId10" Type="http://schemas.openxmlformats.org/officeDocument/2006/relationships/image" Target="../media/image39.jpeg"/><Relationship Id="rId19" Type="http://schemas.openxmlformats.org/officeDocument/2006/relationships/image" Target="../media/image45.png"/><Relationship Id="rId4" Type="http://schemas.microsoft.com/office/2007/relationships/hdphoto" Target="../media/hdphoto1.wdp"/><Relationship Id="rId9" Type="http://schemas.openxmlformats.org/officeDocument/2006/relationships/image" Target="../media/image38.jpeg"/><Relationship Id="rId14" Type="http://schemas.openxmlformats.org/officeDocument/2006/relationships/image" Target="../media/image42.png"/><Relationship Id="rId22" Type="http://schemas.microsoft.com/office/2007/relationships/hdphoto" Target="../media/hdphoto6.wdp"/></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87D31-ECCC-7B0F-0BE2-9A241A2CDE38}"/>
              </a:ext>
            </a:extLst>
          </p:cNvPr>
          <p:cNvSpPr>
            <a:spLocks noGrp="1"/>
          </p:cNvSpPr>
          <p:nvPr>
            <p:ph type="ctrTitle"/>
          </p:nvPr>
        </p:nvSpPr>
        <p:spPr/>
        <p:txBody>
          <a:bodyPr>
            <a:normAutofit fontScale="90000"/>
          </a:bodyPr>
          <a:lstStyle/>
          <a:p>
            <a:br>
              <a:rPr lang="en-GB">
                <a:latin typeface="Baskerville Old Face"/>
              </a:rPr>
            </a:br>
            <a:r>
              <a:rPr lang="en-GB">
                <a:latin typeface="Baskerville Old Face"/>
                <a:cs typeface="Calibri Light"/>
              </a:rPr>
              <a:t>Summerside</a:t>
            </a:r>
            <a:br>
              <a:rPr lang="en-GB">
                <a:latin typeface="Baskerville Old Face"/>
              </a:rPr>
            </a:br>
            <a:r>
              <a:rPr lang="en-GB">
                <a:latin typeface="Baskerville Old Face"/>
              </a:rPr>
              <a:t>Curriculum Maps</a:t>
            </a:r>
          </a:p>
        </p:txBody>
      </p:sp>
      <p:sp>
        <p:nvSpPr>
          <p:cNvPr id="3" name="Subtitle 2">
            <a:extLst>
              <a:ext uri="{FF2B5EF4-FFF2-40B4-BE49-F238E27FC236}">
                <a16:creationId xmlns:a16="http://schemas.microsoft.com/office/drawing/2014/main" id="{8F6DFEA1-2F03-8897-98B5-E99449F457E4}"/>
              </a:ext>
            </a:extLst>
          </p:cNvPr>
          <p:cNvSpPr>
            <a:spLocks noGrp="1"/>
          </p:cNvSpPr>
          <p:nvPr>
            <p:ph type="subTitle" idx="1"/>
          </p:nvPr>
        </p:nvSpPr>
        <p:spPr>
          <a:xfrm>
            <a:off x="1948404" y="3196924"/>
            <a:ext cx="8439874" cy="1655762"/>
          </a:xfrm>
        </p:spPr>
        <p:txBody>
          <a:bodyPr vert="horz" lIns="91440" tIns="45720" rIns="91440" bIns="45720" rtlCol="0" anchor="t">
            <a:normAutofit fontScale="92500" lnSpcReduction="20000"/>
          </a:bodyPr>
          <a:lstStyle/>
          <a:p>
            <a:pPr algn="l"/>
            <a:endParaRPr lang="en-GB">
              <a:latin typeface="Baskerville Old Face"/>
              <a:cs typeface="Calibri" panose="020F0502020204030204"/>
            </a:endParaRPr>
          </a:p>
          <a:p>
            <a:r>
              <a:rPr lang="en-GB">
                <a:latin typeface="Calibri"/>
                <a:ea typeface="Calibri"/>
                <a:cs typeface="Calibri" panose="020F0502020204030204"/>
              </a:rPr>
              <a:t>The following slides contain information to parents &amp; carers about the different topics that your children will be learning this term. (Summer 1)</a:t>
            </a:r>
          </a:p>
          <a:p>
            <a:r>
              <a:rPr lang="en-GB">
                <a:latin typeface="Calibri"/>
                <a:ea typeface="Calibri"/>
                <a:cs typeface="Calibri" panose="020F0502020204030204"/>
              </a:rPr>
              <a:t>Please explore the maps with your children and ask them about their learning as the term progresses. </a:t>
            </a:r>
          </a:p>
        </p:txBody>
      </p:sp>
      <p:pic>
        <p:nvPicPr>
          <p:cNvPr id="4" name="Picture 3" descr="A screenshot of a computer&#10;&#10;Description automatically generated">
            <a:extLst>
              <a:ext uri="{FF2B5EF4-FFF2-40B4-BE49-F238E27FC236}">
                <a16:creationId xmlns:a16="http://schemas.microsoft.com/office/drawing/2014/main" id="{97738BCE-2F19-AA96-D931-99939582871B}"/>
              </a:ext>
            </a:extLst>
          </p:cNvPr>
          <p:cNvPicPr>
            <a:picLocks noChangeAspect="1"/>
          </p:cNvPicPr>
          <p:nvPr/>
        </p:nvPicPr>
        <p:blipFill rotWithShape="1">
          <a:blip r:embed="rId2"/>
          <a:srcRect l="17089" t="52560" r="71440" b="27474"/>
          <a:stretch/>
        </p:blipFill>
        <p:spPr>
          <a:xfrm>
            <a:off x="781291" y="1209334"/>
            <a:ext cx="1495073" cy="1206171"/>
          </a:xfrm>
          <a:prstGeom prst="rect">
            <a:avLst/>
          </a:prstGeom>
        </p:spPr>
      </p:pic>
      <p:pic>
        <p:nvPicPr>
          <p:cNvPr id="5" name="Picture 4" descr="A screenshot of a computer&#10;&#10;Description automatically generated">
            <a:extLst>
              <a:ext uri="{FF2B5EF4-FFF2-40B4-BE49-F238E27FC236}">
                <a16:creationId xmlns:a16="http://schemas.microsoft.com/office/drawing/2014/main" id="{2FC72D91-3A21-3CF2-B0E2-DE8E847DEDC6}"/>
              </a:ext>
            </a:extLst>
          </p:cNvPr>
          <p:cNvPicPr>
            <a:picLocks noChangeAspect="1"/>
          </p:cNvPicPr>
          <p:nvPr/>
        </p:nvPicPr>
        <p:blipFill rotWithShape="1">
          <a:blip r:embed="rId2"/>
          <a:srcRect l="28956" t="52389" r="59731" b="27816"/>
          <a:stretch/>
        </p:blipFill>
        <p:spPr>
          <a:xfrm>
            <a:off x="9799898" y="1209333"/>
            <a:ext cx="1466141" cy="1206177"/>
          </a:xfrm>
          <a:prstGeom prst="rect">
            <a:avLst/>
          </a:prstGeom>
        </p:spPr>
      </p:pic>
      <p:pic>
        <p:nvPicPr>
          <p:cNvPr id="6" name="Picture 5" descr="A screenshot of a computer&#10;&#10;Description automatically generated">
            <a:extLst>
              <a:ext uri="{FF2B5EF4-FFF2-40B4-BE49-F238E27FC236}">
                <a16:creationId xmlns:a16="http://schemas.microsoft.com/office/drawing/2014/main" id="{0BABEF0F-A918-7F76-E3B4-E3B385F341C3}"/>
              </a:ext>
            </a:extLst>
          </p:cNvPr>
          <p:cNvPicPr>
            <a:picLocks noChangeAspect="1"/>
          </p:cNvPicPr>
          <p:nvPr/>
        </p:nvPicPr>
        <p:blipFill rotWithShape="1">
          <a:blip r:embed="rId2"/>
          <a:srcRect l="16930" t="72696" r="71440" b="7338"/>
          <a:stretch/>
        </p:blipFill>
        <p:spPr>
          <a:xfrm>
            <a:off x="260431" y="2945535"/>
            <a:ext cx="1417918" cy="1129013"/>
          </a:xfrm>
          <a:prstGeom prst="rect">
            <a:avLst/>
          </a:prstGeom>
        </p:spPr>
      </p:pic>
      <p:pic>
        <p:nvPicPr>
          <p:cNvPr id="7" name="Picture 6" descr="A screenshot of a computer&#10;&#10;Description automatically generated">
            <a:extLst>
              <a:ext uri="{FF2B5EF4-FFF2-40B4-BE49-F238E27FC236}">
                <a16:creationId xmlns:a16="http://schemas.microsoft.com/office/drawing/2014/main" id="{A54D21B4-92A6-D37E-E4E6-AE3141AE1267}"/>
              </a:ext>
            </a:extLst>
          </p:cNvPr>
          <p:cNvPicPr>
            <a:picLocks noChangeAspect="1"/>
          </p:cNvPicPr>
          <p:nvPr/>
        </p:nvPicPr>
        <p:blipFill rotWithShape="1">
          <a:blip r:embed="rId2"/>
          <a:srcRect l="28956" t="73038" r="59494" b="7509"/>
          <a:stretch/>
        </p:blipFill>
        <p:spPr>
          <a:xfrm>
            <a:off x="10349696" y="2945535"/>
            <a:ext cx="1466148" cy="1128997"/>
          </a:xfrm>
          <a:prstGeom prst="rect">
            <a:avLst/>
          </a:prstGeom>
        </p:spPr>
      </p:pic>
      <p:pic>
        <p:nvPicPr>
          <p:cNvPr id="8" name="Picture 7" descr="A screenshot of a computer&#10;&#10;Description automatically generated">
            <a:extLst>
              <a:ext uri="{FF2B5EF4-FFF2-40B4-BE49-F238E27FC236}">
                <a16:creationId xmlns:a16="http://schemas.microsoft.com/office/drawing/2014/main" id="{13B8AE42-417F-23BC-03D5-91C41A98AA98}"/>
              </a:ext>
            </a:extLst>
          </p:cNvPr>
          <p:cNvPicPr>
            <a:picLocks noChangeAspect="1"/>
          </p:cNvPicPr>
          <p:nvPr/>
        </p:nvPicPr>
        <p:blipFill rotWithShape="1">
          <a:blip r:embed="rId3"/>
          <a:srcRect l="21756" t="50000" r="71282" b="38567"/>
          <a:stretch/>
        </p:blipFill>
        <p:spPr>
          <a:xfrm>
            <a:off x="2951545" y="293004"/>
            <a:ext cx="1495072" cy="1128805"/>
          </a:xfrm>
          <a:prstGeom prst="rect">
            <a:avLst/>
          </a:prstGeom>
        </p:spPr>
      </p:pic>
      <p:pic>
        <p:nvPicPr>
          <p:cNvPr id="9" name="Picture 8" descr="A screenshot of a computer&#10;&#10;Description automatically generated">
            <a:extLst>
              <a:ext uri="{FF2B5EF4-FFF2-40B4-BE49-F238E27FC236}">
                <a16:creationId xmlns:a16="http://schemas.microsoft.com/office/drawing/2014/main" id="{279FBA60-945B-2542-8E36-F886FFF51F61}"/>
              </a:ext>
            </a:extLst>
          </p:cNvPr>
          <p:cNvPicPr>
            <a:picLocks noChangeAspect="1"/>
          </p:cNvPicPr>
          <p:nvPr/>
        </p:nvPicPr>
        <p:blipFill rotWithShape="1">
          <a:blip r:embed="rId3"/>
          <a:srcRect l="28560" t="49317" r="64240" b="37713"/>
          <a:stretch/>
        </p:blipFill>
        <p:spPr>
          <a:xfrm>
            <a:off x="8150507" y="5279764"/>
            <a:ext cx="1485422" cy="1263879"/>
          </a:xfrm>
          <a:prstGeom prst="rect">
            <a:avLst/>
          </a:prstGeom>
        </p:spPr>
      </p:pic>
      <p:pic>
        <p:nvPicPr>
          <p:cNvPr id="10" name="Picture 9" descr="A screenshot of a computer&#10;&#10;Description automatically generated">
            <a:extLst>
              <a:ext uri="{FF2B5EF4-FFF2-40B4-BE49-F238E27FC236}">
                <a16:creationId xmlns:a16="http://schemas.microsoft.com/office/drawing/2014/main" id="{AE9D6217-8DF3-D59E-6E9D-676D32BBE02D}"/>
              </a:ext>
            </a:extLst>
          </p:cNvPr>
          <p:cNvPicPr>
            <a:picLocks noChangeAspect="1"/>
          </p:cNvPicPr>
          <p:nvPr/>
        </p:nvPicPr>
        <p:blipFill rotWithShape="1">
          <a:blip r:embed="rId3"/>
          <a:srcRect l="21598" t="73038" r="71202" b="14846"/>
          <a:stretch/>
        </p:blipFill>
        <p:spPr>
          <a:xfrm>
            <a:off x="7427090" y="331587"/>
            <a:ext cx="1533650" cy="1205987"/>
          </a:xfrm>
          <a:prstGeom prst="rect">
            <a:avLst/>
          </a:prstGeom>
        </p:spPr>
      </p:pic>
      <p:pic>
        <p:nvPicPr>
          <p:cNvPr id="11" name="Picture 10" descr="A screenshot of a computer&#10;&#10;Description automatically generated">
            <a:extLst>
              <a:ext uri="{FF2B5EF4-FFF2-40B4-BE49-F238E27FC236}">
                <a16:creationId xmlns:a16="http://schemas.microsoft.com/office/drawing/2014/main" id="{F738094E-B13F-D1A6-344A-24028DEFA276}"/>
              </a:ext>
            </a:extLst>
          </p:cNvPr>
          <p:cNvPicPr>
            <a:picLocks noChangeAspect="1"/>
          </p:cNvPicPr>
          <p:nvPr/>
        </p:nvPicPr>
        <p:blipFill rotWithShape="1">
          <a:blip r:embed="rId3"/>
          <a:srcRect l="28763" t="72527" r="64358" b="14485"/>
          <a:stretch/>
        </p:blipFill>
        <p:spPr>
          <a:xfrm>
            <a:off x="6250329" y="5260472"/>
            <a:ext cx="1437681" cy="1255988"/>
          </a:xfrm>
          <a:prstGeom prst="rect">
            <a:avLst/>
          </a:prstGeom>
        </p:spPr>
      </p:pic>
      <p:pic>
        <p:nvPicPr>
          <p:cNvPr id="12" name="Picture 11" descr="A screenshot of a computer&#10;&#10;Description automatically generated">
            <a:extLst>
              <a:ext uri="{FF2B5EF4-FFF2-40B4-BE49-F238E27FC236}">
                <a16:creationId xmlns:a16="http://schemas.microsoft.com/office/drawing/2014/main" id="{A5ADBC20-F1E4-86D9-659B-79DAED7A7A43}"/>
              </a:ext>
            </a:extLst>
          </p:cNvPr>
          <p:cNvPicPr>
            <a:picLocks noChangeAspect="1"/>
          </p:cNvPicPr>
          <p:nvPr/>
        </p:nvPicPr>
        <p:blipFill rotWithShape="1">
          <a:blip r:embed="rId3"/>
          <a:srcRect l="21526" t="85134" r="71268" b="2378"/>
          <a:stretch/>
        </p:blipFill>
        <p:spPr>
          <a:xfrm>
            <a:off x="4176531" y="5279763"/>
            <a:ext cx="1486407" cy="1216952"/>
          </a:xfrm>
          <a:prstGeom prst="rect">
            <a:avLst/>
          </a:prstGeom>
        </p:spPr>
      </p:pic>
      <p:pic>
        <p:nvPicPr>
          <p:cNvPr id="13" name="Picture 12" descr="A screenshot of a computer&#10;&#10;Description automatically generated">
            <a:extLst>
              <a:ext uri="{FF2B5EF4-FFF2-40B4-BE49-F238E27FC236}">
                <a16:creationId xmlns:a16="http://schemas.microsoft.com/office/drawing/2014/main" id="{37E80DAC-E4A1-B4B2-3E89-615F2CFEA8D5}"/>
              </a:ext>
            </a:extLst>
          </p:cNvPr>
          <p:cNvPicPr>
            <a:picLocks noChangeAspect="1"/>
          </p:cNvPicPr>
          <p:nvPr/>
        </p:nvPicPr>
        <p:blipFill rotWithShape="1">
          <a:blip r:embed="rId3"/>
          <a:srcRect l="28626" t="85082" r="64292" b="2763"/>
          <a:stretch/>
        </p:blipFill>
        <p:spPr>
          <a:xfrm>
            <a:off x="2102734" y="5276126"/>
            <a:ext cx="1486736" cy="1229452"/>
          </a:xfrm>
          <a:prstGeom prst="rect">
            <a:avLst/>
          </a:prstGeom>
        </p:spPr>
      </p:pic>
      <p:pic>
        <p:nvPicPr>
          <p:cNvPr id="14" name="Picture 13" descr="A screenshot of a computer&#10;&#10;Description automatically generated">
            <a:extLst>
              <a:ext uri="{FF2B5EF4-FFF2-40B4-BE49-F238E27FC236}">
                <a16:creationId xmlns:a16="http://schemas.microsoft.com/office/drawing/2014/main" id="{646FAC5C-48A3-DE87-87F7-8C23EB8297FD}"/>
              </a:ext>
            </a:extLst>
          </p:cNvPr>
          <p:cNvPicPr>
            <a:picLocks noChangeAspect="1"/>
          </p:cNvPicPr>
          <p:nvPr/>
        </p:nvPicPr>
        <p:blipFill rotWithShape="1">
          <a:blip r:embed="rId4"/>
          <a:srcRect l="19225" t="50000" r="71361" b="33618"/>
          <a:stretch/>
        </p:blipFill>
        <p:spPr>
          <a:xfrm>
            <a:off x="5189316" y="293004"/>
            <a:ext cx="1495081" cy="1206088"/>
          </a:xfrm>
          <a:prstGeom prst="rect">
            <a:avLst/>
          </a:prstGeom>
        </p:spPr>
      </p:pic>
      <p:pic>
        <p:nvPicPr>
          <p:cNvPr id="15" name="Picture 14" descr="A screenshot of a computer&#10;&#10;Description automatically generated">
            <a:extLst>
              <a:ext uri="{FF2B5EF4-FFF2-40B4-BE49-F238E27FC236}">
                <a16:creationId xmlns:a16="http://schemas.microsoft.com/office/drawing/2014/main" id="{D9F1E88D-0E71-BB43-74B2-B4DBB84E0088}"/>
              </a:ext>
            </a:extLst>
          </p:cNvPr>
          <p:cNvPicPr>
            <a:picLocks noChangeAspect="1"/>
          </p:cNvPicPr>
          <p:nvPr/>
        </p:nvPicPr>
        <p:blipFill rotWithShape="1">
          <a:blip r:embed="rId4"/>
          <a:srcRect l="28718" t="50021" r="61788" b="33276"/>
          <a:stretch/>
        </p:blipFill>
        <p:spPr>
          <a:xfrm>
            <a:off x="10253241" y="4625050"/>
            <a:ext cx="1485434" cy="1204914"/>
          </a:xfrm>
          <a:prstGeom prst="rect">
            <a:avLst/>
          </a:prstGeom>
        </p:spPr>
      </p:pic>
      <p:pic>
        <p:nvPicPr>
          <p:cNvPr id="16" name="Picture 15" descr="A screenshot of a computer&#10;&#10;Description automatically generated">
            <a:extLst>
              <a:ext uri="{FF2B5EF4-FFF2-40B4-BE49-F238E27FC236}">
                <a16:creationId xmlns:a16="http://schemas.microsoft.com/office/drawing/2014/main" id="{B8411E00-DFF4-FF98-230E-F55E9F9C595C}"/>
              </a:ext>
            </a:extLst>
          </p:cNvPr>
          <p:cNvPicPr>
            <a:picLocks noChangeAspect="1"/>
          </p:cNvPicPr>
          <p:nvPr/>
        </p:nvPicPr>
        <p:blipFill rotWithShape="1">
          <a:blip r:embed="rId4"/>
          <a:srcRect l="19383" t="80717" r="71202" b="3072"/>
          <a:stretch/>
        </p:blipFill>
        <p:spPr>
          <a:xfrm>
            <a:off x="192912" y="4623865"/>
            <a:ext cx="1417904" cy="1128921"/>
          </a:xfrm>
          <a:prstGeom prst="rect">
            <a:avLst/>
          </a:prstGeom>
        </p:spPr>
      </p:pic>
      <p:pic>
        <p:nvPicPr>
          <p:cNvPr id="24" name="Picture 23" descr="A blue and orange text on a black background&#10;&#10;Description automatically generated">
            <a:extLst>
              <a:ext uri="{FF2B5EF4-FFF2-40B4-BE49-F238E27FC236}">
                <a16:creationId xmlns:a16="http://schemas.microsoft.com/office/drawing/2014/main" id="{34E1C6D3-01DF-5FED-8056-62EFE825FFFE}"/>
              </a:ext>
            </a:extLst>
          </p:cNvPr>
          <p:cNvPicPr>
            <a:picLocks noChangeAspect="1"/>
          </p:cNvPicPr>
          <p:nvPr/>
        </p:nvPicPr>
        <p:blipFill>
          <a:blip r:embed="rId5"/>
          <a:stretch>
            <a:fillRect/>
          </a:stretch>
        </p:blipFill>
        <p:spPr>
          <a:xfrm>
            <a:off x="257588" y="140465"/>
            <a:ext cx="1488605" cy="499887"/>
          </a:xfrm>
          <a:prstGeom prst="rect">
            <a:avLst/>
          </a:prstGeom>
        </p:spPr>
      </p:pic>
      <p:pic>
        <p:nvPicPr>
          <p:cNvPr id="25" name="Picture 24" descr="A logo with people and text&#10;&#10;Description automatically generated">
            <a:extLst>
              <a:ext uri="{FF2B5EF4-FFF2-40B4-BE49-F238E27FC236}">
                <a16:creationId xmlns:a16="http://schemas.microsoft.com/office/drawing/2014/main" id="{43E2E185-E65E-ADD5-0590-0C98486672C3}"/>
              </a:ext>
            </a:extLst>
          </p:cNvPr>
          <p:cNvPicPr>
            <a:picLocks noChangeAspect="1"/>
          </p:cNvPicPr>
          <p:nvPr/>
        </p:nvPicPr>
        <p:blipFill>
          <a:blip r:embed="rId6"/>
          <a:stretch>
            <a:fillRect/>
          </a:stretch>
        </p:blipFill>
        <p:spPr>
          <a:xfrm>
            <a:off x="10759782" y="222250"/>
            <a:ext cx="1029994" cy="505649"/>
          </a:xfrm>
          <a:prstGeom prst="rect">
            <a:avLst/>
          </a:prstGeom>
        </p:spPr>
      </p:pic>
      <p:sp>
        <p:nvSpPr>
          <p:cNvPr id="26" name="Arrow: Notched Right 25">
            <a:extLst>
              <a:ext uri="{FF2B5EF4-FFF2-40B4-BE49-F238E27FC236}">
                <a16:creationId xmlns:a16="http://schemas.microsoft.com/office/drawing/2014/main" id="{8926BCF3-AA3E-5B35-07B0-489B7C2163D7}"/>
              </a:ext>
            </a:extLst>
          </p:cNvPr>
          <p:cNvSpPr/>
          <p:nvPr/>
        </p:nvSpPr>
        <p:spPr>
          <a:xfrm>
            <a:off x="4383850" y="639703"/>
            <a:ext cx="884297" cy="376296"/>
          </a:xfrm>
          <a:prstGeom prst="notchedRightArrow">
            <a:avLst/>
          </a:prstGeom>
          <a:solidFill>
            <a:srgbClr val="FFC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Arrow: Notched Right 29">
            <a:extLst>
              <a:ext uri="{FF2B5EF4-FFF2-40B4-BE49-F238E27FC236}">
                <a16:creationId xmlns:a16="http://schemas.microsoft.com/office/drawing/2014/main" id="{D4452552-956D-04C0-E4CD-959639A764ED}"/>
              </a:ext>
            </a:extLst>
          </p:cNvPr>
          <p:cNvSpPr/>
          <p:nvPr/>
        </p:nvSpPr>
        <p:spPr>
          <a:xfrm>
            <a:off x="6538146" y="667925"/>
            <a:ext cx="884297" cy="376296"/>
          </a:xfrm>
          <a:prstGeom prst="notchedRightArrow">
            <a:avLst/>
          </a:prstGeom>
          <a:solidFill>
            <a:srgbClr val="FFC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Arrow: Notched Right 30">
            <a:extLst>
              <a:ext uri="{FF2B5EF4-FFF2-40B4-BE49-F238E27FC236}">
                <a16:creationId xmlns:a16="http://schemas.microsoft.com/office/drawing/2014/main" id="{29BD754D-1B1B-921E-7A7E-D76FF171223F}"/>
              </a:ext>
            </a:extLst>
          </p:cNvPr>
          <p:cNvSpPr/>
          <p:nvPr/>
        </p:nvSpPr>
        <p:spPr>
          <a:xfrm rot="4260000">
            <a:off x="10827924" y="2380074"/>
            <a:ext cx="884297" cy="376296"/>
          </a:xfrm>
          <a:prstGeom prst="notchedRightArrow">
            <a:avLst/>
          </a:prstGeom>
          <a:solidFill>
            <a:srgbClr val="FFC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Arrow: Notched Right 31">
            <a:extLst>
              <a:ext uri="{FF2B5EF4-FFF2-40B4-BE49-F238E27FC236}">
                <a16:creationId xmlns:a16="http://schemas.microsoft.com/office/drawing/2014/main" id="{CFE854BC-600E-AB93-8A7F-0A50861FF5C9}"/>
              </a:ext>
            </a:extLst>
          </p:cNvPr>
          <p:cNvSpPr/>
          <p:nvPr/>
        </p:nvSpPr>
        <p:spPr>
          <a:xfrm rot="6000000">
            <a:off x="11750009" y="4299025"/>
            <a:ext cx="884297" cy="376296"/>
          </a:xfrm>
          <a:prstGeom prst="notchedRightArrow">
            <a:avLst/>
          </a:prstGeom>
          <a:solidFill>
            <a:srgbClr val="FFC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Arrow: Notched Right 32">
            <a:extLst>
              <a:ext uri="{FF2B5EF4-FFF2-40B4-BE49-F238E27FC236}">
                <a16:creationId xmlns:a16="http://schemas.microsoft.com/office/drawing/2014/main" id="{E483A25D-24BD-CD62-589E-CC731DFBDF25}"/>
              </a:ext>
            </a:extLst>
          </p:cNvPr>
          <p:cNvSpPr/>
          <p:nvPr/>
        </p:nvSpPr>
        <p:spPr>
          <a:xfrm rot="10800000">
            <a:off x="3443109" y="5597406"/>
            <a:ext cx="884297" cy="376296"/>
          </a:xfrm>
          <a:prstGeom prst="notchedRightArrow">
            <a:avLst/>
          </a:prstGeom>
          <a:solidFill>
            <a:srgbClr val="FFC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Arrow: Notched Right 34">
            <a:extLst>
              <a:ext uri="{FF2B5EF4-FFF2-40B4-BE49-F238E27FC236}">
                <a16:creationId xmlns:a16="http://schemas.microsoft.com/office/drawing/2014/main" id="{98441C43-6AA0-7D99-190D-FB1D14D3BBCD}"/>
              </a:ext>
            </a:extLst>
          </p:cNvPr>
          <p:cNvSpPr/>
          <p:nvPr/>
        </p:nvSpPr>
        <p:spPr>
          <a:xfrm rot="10800000">
            <a:off x="5531553" y="5597406"/>
            <a:ext cx="884297" cy="376296"/>
          </a:xfrm>
          <a:prstGeom prst="notchedRightArrow">
            <a:avLst/>
          </a:prstGeom>
          <a:solidFill>
            <a:srgbClr val="FFC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Arrow: Notched Right 35">
            <a:extLst>
              <a:ext uri="{FF2B5EF4-FFF2-40B4-BE49-F238E27FC236}">
                <a16:creationId xmlns:a16="http://schemas.microsoft.com/office/drawing/2014/main" id="{6B9B4FEF-76F4-A653-DC87-C9A497164D51}"/>
              </a:ext>
            </a:extLst>
          </p:cNvPr>
          <p:cNvSpPr/>
          <p:nvPr/>
        </p:nvSpPr>
        <p:spPr>
          <a:xfrm rot="10800000">
            <a:off x="7469479" y="5644443"/>
            <a:ext cx="884297" cy="376296"/>
          </a:xfrm>
          <a:prstGeom prst="notchedRightArrow">
            <a:avLst/>
          </a:prstGeom>
          <a:solidFill>
            <a:srgbClr val="FFC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Arrow: Notched Right 36">
            <a:extLst>
              <a:ext uri="{FF2B5EF4-FFF2-40B4-BE49-F238E27FC236}">
                <a16:creationId xmlns:a16="http://schemas.microsoft.com/office/drawing/2014/main" id="{4AAE7A85-55BF-F39D-3F08-FFBC52F5989F}"/>
              </a:ext>
            </a:extLst>
          </p:cNvPr>
          <p:cNvSpPr/>
          <p:nvPr/>
        </p:nvSpPr>
        <p:spPr>
          <a:xfrm rot="16200000">
            <a:off x="-56447" y="4167481"/>
            <a:ext cx="884297" cy="376296"/>
          </a:xfrm>
          <a:prstGeom prst="notchedRightArrow">
            <a:avLst/>
          </a:prstGeom>
          <a:solidFill>
            <a:srgbClr val="FFC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Arrow: Notched Right 37">
            <a:extLst>
              <a:ext uri="{FF2B5EF4-FFF2-40B4-BE49-F238E27FC236}">
                <a16:creationId xmlns:a16="http://schemas.microsoft.com/office/drawing/2014/main" id="{3B737FA8-55F7-384B-E1E8-365DF193B41E}"/>
              </a:ext>
            </a:extLst>
          </p:cNvPr>
          <p:cNvSpPr/>
          <p:nvPr/>
        </p:nvSpPr>
        <p:spPr>
          <a:xfrm rot="10800000">
            <a:off x="9463849" y="5597406"/>
            <a:ext cx="884297" cy="376296"/>
          </a:xfrm>
          <a:prstGeom prst="notchedRightArrow">
            <a:avLst/>
          </a:prstGeom>
          <a:solidFill>
            <a:srgbClr val="FFC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Arrow: Notched Right 38">
            <a:extLst>
              <a:ext uri="{FF2B5EF4-FFF2-40B4-BE49-F238E27FC236}">
                <a16:creationId xmlns:a16="http://schemas.microsoft.com/office/drawing/2014/main" id="{46E3E891-F9EF-949C-16E5-448699D52DDE}"/>
              </a:ext>
            </a:extLst>
          </p:cNvPr>
          <p:cNvSpPr/>
          <p:nvPr/>
        </p:nvSpPr>
        <p:spPr>
          <a:xfrm rot="17820000">
            <a:off x="206960" y="2408294"/>
            <a:ext cx="884297" cy="376296"/>
          </a:xfrm>
          <a:prstGeom prst="notchedRightArrow">
            <a:avLst/>
          </a:prstGeom>
          <a:solidFill>
            <a:srgbClr val="FFC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Arrow: Notched Right 40">
            <a:extLst>
              <a:ext uri="{FF2B5EF4-FFF2-40B4-BE49-F238E27FC236}">
                <a16:creationId xmlns:a16="http://schemas.microsoft.com/office/drawing/2014/main" id="{5D3442A7-3A5E-EBE8-0313-3A256C8A52FD}"/>
              </a:ext>
            </a:extLst>
          </p:cNvPr>
          <p:cNvSpPr/>
          <p:nvPr/>
        </p:nvSpPr>
        <p:spPr>
          <a:xfrm rot="1500000">
            <a:off x="8927628" y="1025408"/>
            <a:ext cx="884297" cy="376296"/>
          </a:xfrm>
          <a:prstGeom prst="notchedRightArrow">
            <a:avLst/>
          </a:prstGeom>
          <a:solidFill>
            <a:srgbClr val="FFC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Arrow: Notched Right 41">
            <a:extLst>
              <a:ext uri="{FF2B5EF4-FFF2-40B4-BE49-F238E27FC236}">
                <a16:creationId xmlns:a16="http://schemas.microsoft.com/office/drawing/2014/main" id="{A881B312-E2AD-03A7-7A84-23EE6CA81230}"/>
              </a:ext>
            </a:extLst>
          </p:cNvPr>
          <p:cNvSpPr/>
          <p:nvPr/>
        </p:nvSpPr>
        <p:spPr>
          <a:xfrm rot="20820000">
            <a:off x="2135478" y="921923"/>
            <a:ext cx="884297" cy="376296"/>
          </a:xfrm>
          <a:prstGeom prst="notchedRightArrow">
            <a:avLst/>
          </a:prstGeom>
          <a:solidFill>
            <a:srgbClr val="FFC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Arrow: Notched Right 42">
            <a:extLst>
              <a:ext uri="{FF2B5EF4-FFF2-40B4-BE49-F238E27FC236}">
                <a16:creationId xmlns:a16="http://schemas.microsoft.com/office/drawing/2014/main" id="{D9C499AA-3693-5E85-CFBD-415B081A4932}"/>
              </a:ext>
            </a:extLst>
          </p:cNvPr>
          <p:cNvSpPr/>
          <p:nvPr/>
        </p:nvSpPr>
        <p:spPr>
          <a:xfrm rot="11820000">
            <a:off x="1307627" y="5597404"/>
            <a:ext cx="884297" cy="376296"/>
          </a:xfrm>
          <a:prstGeom prst="notchedRightArrow">
            <a:avLst/>
          </a:prstGeom>
          <a:solidFill>
            <a:srgbClr val="FFC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417468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EC975-2BAD-5906-CC44-888A85EEA733}"/>
              </a:ext>
            </a:extLst>
          </p:cNvPr>
          <p:cNvSpPr>
            <a:spLocks noGrp="1"/>
          </p:cNvSpPr>
          <p:nvPr>
            <p:ph type="title"/>
          </p:nvPr>
        </p:nvSpPr>
        <p:spPr>
          <a:xfrm>
            <a:off x="4028887" y="609353"/>
            <a:ext cx="3425890" cy="530614"/>
          </a:xfrm>
        </p:spPr>
        <p:txBody>
          <a:bodyPr>
            <a:noAutofit/>
          </a:bodyPr>
          <a:lstStyle/>
          <a:p>
            <a:pPr algn="ctr"/>
            <a:r>
              <a:rPr lang="en-GB" sz="2000" b="1" u="sng">
                <a:solidFill>
                  <a:srgbClr val="0070C0"/>
                </a:solidFill>
                <a:latin typeface="Arial"/>
                <a:cs typeface="Arial"/>
              </a:rPr>
              <a:t>Nursery Autumn 1</a:t>
            </a:r>
            <a:br>
              <a:rPr lang="en-GB" sz="2000" b="1" u="sng">
                <a:latin typeface="Arial"/>
              </a:rPr>
            </a:br>
            <a:r>
              <a:rPr lang="en-GB" sz="2000" b="1" u="sng">
                <a:solidFill>
                  <a:srgbClr val="0070C0"/>
                </a:solidFill>
                <a:latin typeface="Arial"/>
                <a:cs typeface="Arial"/>
              </a:rPr>
              <a:t>Curriculum overview</a:t>
            </a:r>
            <a:br>
              <a:rPr lang="en-GB" sz="2000" b="1" u="sng">
                <a:latin typeface="Arial"/>
                <a:ea typeface="Calibri Light"/>
                <a:cs typeface="Calibri Light"/>
              </a:rPr>
            </a:br>
            <a:r>
              <a:rPr lang="en-GB" sz="2400" b="1" u="sng">
                <a:latin typeface="Comic Sans MS"/>
                <a:ea typeface="Calibri Light"/>
                <a:cs typeface="Calibri Light"/>
              </a:rPr>
              <a:t>All About Me</a:t>
            </a:r>
            <a:br>
              <a:rPr lang="en-GB" sz="2400" b="1" u="sng">
                <a:latin typeface="Comic Sans MS"/>
                <a:ea typeface="Calibri Light"/>
                <a:cs typeface="Calibri Light"/>
              </a:rPr>
            </a:br>
            <a:br>
              <a:rPr lang="en-GB" sz="2400" b="1" u="sng">
                <a:latin typeface="Comic Sans MS"/>
                <a:ea typeface="Calibri Light"/>
                <a:cs typeface="Calibri Light"/>
              </a:rPr>
            </a:br>
            <a:endParaRPr lang="en-GB" sz="2400" u="sng">
              <a:latin typeface="Comic Sans MS"/>
              <a:ea typeface="Calibri Light"/>
              <a:cs typeface="Calibri Light"/>
            </a:endParaRPr>
          </a:p>
        </p:txBody>
      </p:sp>
      <p:sp>
        <p:nvSpPr>
          <p:cNvPr id="5" name="TextBox 4">
            <a:extLst>
              <a:ext uri="{FF2B5EF4-FFF2-40B4-BE49-F238E27FC236}">
                <a16:creationId xmlns:a16="http://schemas.microsoft.com/office/drawing/2014/main" id="{FE7BDF5E-054A-90E3-3949-1934D09AE0E4}"/>
              </a:ext>
            </a:extLst>
          </p:cNvPr>
          <p:cNvSpPr txBox="1"/>
          <p:nvPr/>
        </p:nvSpPr>
        <p:spPr>
          <a:xfrm>
            <a:off x="200637" y="4857758"/>
            <a:ext cx="4269883" cy="1892826"/>
          </a:xfrm>
          <a:prstGeom prst="rect">
            <a:avLst/>
          </a:prstGeom>
          <a:solidFill>
            <a:schemeClr val="accent5">
              <a:lumMod val="40000"/>
              <a:lumOff val="60000"/>
            </a:schemeClr>
          </a:solidFill>
          <a:ln>
            <a:solidFill>
              <a:schemeClr val="accent1"/>
            </a:solidFill>
          </a:ln>
        </p:spPr>
        <p:txBody>
          <a:bodyPr wrap="square" lIns="91440" tIns="45720" rIns="91440" bIns="45720" rtlCol="0" anchor="t">
            <a:spAutoFit/>
          </a:bodyPr>
          <a:lstStyle/>
          <a:p>
            <a:r>
              <a:rPr lang="en-GB" sz="1400" b="1" u="sng">
                <a:latin typeface="Comic Sans MS"/>
                <a:ea typeface="Calibri"/>
                <a:cs typeface="Calibri"/>
              </a:rPr>
              <a:t>Understanding the world</a:t>
            </a:r>
          </a:p>
          <a:p>
            <a:r>
              <a:rPr lang="en-GB" sz="1100">
                <a:latin typeface="Comic Sans MS"/>
                <a:ea typeface="Calibri"/>
                <a:cs typeface="Calibri"/>
              </a:rPr>
              <a:t>We will introduce the children to begin to know about:</a:t>
            </a:r>
          </a:p>
          <a:p>
            <a:pPr marL="285750" indent="-285750">
              <a:buFont typeface="Arial"/>
              <a:buChar char="•"/>
            </a:pPr>
            <a:r>
              <a:rPr lang="en-GB" sz="1100">
                <a:latin typeface="Comic Sans MS"/>
                <a:ea typeface="Calibri"/>
                <a:cs typeface="Calibri"/>
              </a:rPr>
              <a:t>Day names</a:t>
            </a:r>
          </a:p>
          <a:p>
            <a:pPr marL="285750" indent="-285750">
              <a:buFont typeface="Arial"/>
              <a:buChar char="•"/>
            </a:pPr>
            <a:r>
              <a:rPr lang="en-GB" sz="1100">
                <a:latin typeface="Comic Sans MS"/>
                <a:ea typeface="Calibri"/>
                <a:cs typeface="Calibri"/>
              </a:rPr>
              <a:t>Weather </a:t>
            </a:r>
          </a:p>
          <a:p>
            <a:pPr marL="285750" indent="-285750">
              <a:buFont typeface="Arial"/>
              <a:buChar char="•"/>
            </a:pPr>
            <a:r>
              <a:rPr lang="en-GB" sz="1100">
                <a:latin typeface="Comic Sans MS"/>
                <a:ea typeface="Calibri"/>
                <a:cs typeface="Calibri"/>
              </a:rPr>
              <a:t>The season of Autumn </a:t>
            </a:r>
          </a:p>
          <a:p>
            <a:pPr marL="285750" indent="-285750">
              <a:buFont typeface="Arial"/>
              <a:buChar char="•"/>
            </a:pPr>
            <a:r>
              <a:rPr lang="en-GB" sz="1100">
                <a:latin typeface="Comic Sans MS"/>
                <a:ea typeface="Calibri"/>
                <a:cs typeface="Calibri"/>
              </a:rPr>
              <a:t>To explore the schools outdoors natural environment, mud kitchen and school gardens and field using the plants growing there and the natural animal life.</a:t>
            </a:r>
          </a:p>
          <a:p>
            <a:pPr marL="171450" indent="-171450">
              <a:buFont typeface="Arial"/>
              <a:buChar char="•"/>
            </a:pPr>
            <a:endParaRPr lang="en-GB" sz="1400">
              <a:latin typeface="Comic Sans MS"/>
              <a:ea typeface="Calibri"/>
              <a:cs typeface="Calibri"/>
            </a:endParaRPr>
          </a:p>
          <a:p>
            <a:endParaRPr lang="en-GB" sz="1200" b="1" u="sng">
              <a:latin typeface="Arial"/>
              <a:ea typeface="Calibri"/>
              <a:cs typeface="Calibri"/>
            </a:endParaRPr>
          </a:p>
        </p:txBody>
      </p:sp>
      <p:sp>
        <p:nvSpPr>
          <p:cNvPr id="6" name="TextBox 5">
            <a:extLst>
              <a:ext uri="{FF2B5EF4-FFF2-40B4-BE49-F238E27FC236}">
                <a16:creationId xmlns:a16="http://schemas.microsoft.com/office/drawing/2014/main" id="{C1064D16-ADA7-4DE3-F385-6102D629E1FD}"/>
              </a:ext>
            </a:extLst>
          </p:cNvPr>
          <p:cNvSpPr txBox="1"/>
          <p:nvPr/>
        </p:nvSpPr>
        <p:spPr>
          <a:xfrm>
            <a:off x="7545886" y="348666"/>
            <a:ext cx="4450006" cy="1892826"/>
          </a:xfrm>
          <a:prstGeom prst="rect">
            <a:avLst/>
          </a:prstGeom>
          <a:solidFill>
            <a:schemeClr val="accent6">
              <a:lumMod val="40000"/>
              <a:lumOff val="60000"/>
            </a:schemeClr>
          </a:solidFill>
          <a:ln>
            <a:solidFill>
              <a:schemeClr val="accent1"/>
            </a:solidFill>
          </a:ln>
        </p:spPr>
        <p:txBody>
          <a:bodyPr wrap="square" lIns="91440" tIns="45720" rIns="91440" bIns="45720" rtlCol="0" anchor="t">
            <a:spAutoFit/>
          </a:bodyPr>
          <a:lstStyle/>
          <a:p>
            <a:r>
              <a:rPr lang="en-GB" sz="1400" b="1" u="sng">
                <a:latin typeface="Comic Sans MS"/>
                <a:cs typeface="Arial"/>
              </a:rPr>
              <a:t>PSED</a:t>
            </a:r>
          </a:p>
          <a:p>
            <a:r>
              <a:rPr lang="en-GB" sz="1400">
                <a:latin typeface="Comic Sans MS"/>
                <a:cs typeface="Arial"/>
              </a:rPr>
              <a:t>We will teach and support children to:</a:t>
            </a:r>
            <a:endParaRPr lang="en-GB" sz="1400" u="sng">
              <a:latin typeface="Comic Sans MS"/>
              <a:cs typeface="Arial"/>
            </a:endParaRPr>
          </a:p>
          <a:p>
            <a:pPr marL="285750" indent="-285750">
              <a:buFont typeface="Arial"/>
              <a:buChar char="•"/>
            </a:pPr>
            <a:r>
              <a:rPr lang="en-GB" sz="1100">
                <a:latin typeface="Comic Sans MS"/>
                <a:cs typeface="Arial"/>
              </a:rPr>
              <a:t>Settle in and know routines and rules.</a:t>
            </a:r>
          </a:p>
          <a:p>
            <a:pPr marL="285750" indent="-285750">
              <a:buFont typeface="Arial"/>
              <a:buChar char="•"/>
            </a:pPr>
            <a:r>
              <a:rPr lang="en-GB" sz="1100">
                <a:latin typeface="Comic Sans MS"/>
                <a:ea typeface="Calibri"/>
                <a:cs typeface="Arial"/>
              </a:rPr>
              <a:t>Develop confidence and independence to explore resources and play with others fairly.</a:t>
            </a:r>
          </a:p>
          <a:p>
            <a:pPr marL="285750" indent="-285750">
              <a:buFont typeface="Arial"/>
              <a:buChar char="•"/>
            </a:pPr>
            <a:r>
              <a:rPr lang="en-GB" sz="1100">
                <a:latin typeface="Comic Sans MS"/>
                <a:ea typeface="Calibri"/>
                <a:cs typeface="Arial"/>
              </a:rPr>
              <a:t>Learn to share resources and ideas for play.</a:t>
            </a:r>
          </a:p>
          <a:p>
            <a:pPr marL="285750" indent="-285750">
              <a:buFont typeface="Arial"/>
              <a:buChar char="•"/>
            </a:pPr>
            <a:r>
              <a:rPr lang="en-GB" sz="1100">
                <a:latin typeface="Comic Sans MS"/>
                <a:ea typeface="Calibri"/>
                <a:cs typeface="Arial"/>
              </a:rPr>
              <a:t>Begin to value their own identity and others being different from themselves.</a:t>
            </a:r>
          </a:p>
          <a:p>
            <a:pPr marL="285750" indent="-285750">
              <a:buFont typeface="Arial"/>
              <a:buChar char="•"/>
            </a:pPr>
            <a:endParaRPr lang="en-GB" sz="1100">
              <a:latin typeface="Comic Sans MS"/>
              <a:ea typeface="Calibri"/>
              <a:cs typeface="Arial"/>
            </a:endParaRPr>
          </a:p>
          <a:p>
            <a:endParaRPr lang="en-GB" sz="1200" u="sng">
              <a:latin typeface="Arial"/>
              <a:ea typeface="Calibri"/>
              <a:cs typeface="Arial"/>
            </a:endParaRPr>
          </a:p>
        </p:txBody>
      </p:sp>
      <p:sp>
        <p:nvSpPr>
          <p:cNvPr id="7" name="TextBox 6">
            <a:extLst>
              <a:ext uri="{FF2B5EF4-FFF2-40B4-BE49-F238E27FC236}">
                <a16:creationId xmlns:a16="http://schemas.microsoft.com/office/drawing/2014/main" id="{3510FE73-DF19-DFC2-C726-47A7F8D3FA68}"/>
              </a:ext>
            </a:extLst>
          </p:cNvPr>
          <p:cNvSpPr txBox="1"/>
          <p:nvPr/>
        </p:nvSpPr>
        <p:spPr>
          <a:xfrm>
            <a:off x="213900" y="2359229"/>
            <a:ext cx="3611948" cy="1785104"/>
          </a:xfrm>
          <a:prstGeom prst="rect">
            <a:avLst/>
          </a:prstGeom>
          <a:solidFill>
            <a:schemeClr val="accent4">
              <a:lumMod val="40000"/>
              <a:lumOff val="60000"/>
            </a:schemeClr>
          </a:solidFill>
          <a:ln>
            <a:solidFill>
              <a:schemeClr val="accent1"/>
            </a:solidFill>
          </a:ln>
        </p:spPr>
        <p:txBody>
          <a:bodyPr wrap="square" lIns="91440" tIns="45720" rIns="91440" bIns="45720" rtlCol="0" anchor="t">
            <a:spAutoFit/>
          </a:bodyPr>
          <a:lstStyle/>
          <a:p>
            <a:r>
              <a:rPr lang="en-GB" sz="1400" b="1" u="sng">
                <a:latin typeface="Comic Sans MS"/>
                <a:cs typeface="Arial"/>
              </a:rPr>
              <a:t>Maths</a:t>
            </a:r>
          </a:p>
          <a:p>
            <a:r>
              <a:rPr lang="en-GB" sz="1400" b="1" u="sng">
                <a:latin typeface="Comic Sans MS"/>
                <a:cs typeface="Arial"/>
              </a:rPr>
              <a:t>Match, sort and compare</a:t>
            </a:r>
          </a:p>
          <a:p>
            <a:pPr marL="171450" indent="-171450">
              <a:buFont typeface="Arial"/>
              <a:buChar char="•"/>
            </a:pPr>
            <a:endParaRPr lang="en-GB" sz="1400">
              <a:latin typeface="Comic Sans MS"/>
              <a:cs typeface="Arial"/>
            </a:endParaRPr>
          </a:p>
          <a:p>
            <a:r>
              <a:rPr lang="en-GB" sz="1400" b="1" u="sng">
                <a:latin typeface="Comic Sans MS"/>
                <a:cs typeface="Arial"/>
              </a:rPr>
              <a:t>Measure and pattern</a:t>
            </a:r>
          </a:p>
          <a:p>
            <a:pPr marL="171450" indent="-171450">
              <a:buFont typeface="Arial"/>
              <a:buChar char="•"/>
            </a:pPr>
            <a:endParaRPr lang="en-GB" sz="1400">
              <a:latin typeface="Comic Sans MS"/>
              <a:cs typeface="Arial"/>
            </a:endParaRPr>
          </a:p>
          <a:p>
            <a:r>
              <a:rPr lang="en-GB" sz="1400" b="1" u="sng">
                <a:latin typeface="Comic Sans MS"/>
                <a:cs typeface="Arial"/>
              </a:rPr>
              <a:t>Number</a:t>
            </a:r>
          </a:p>
          <a:p>
            <a:pPr marL="171450" indent="-171450">
              <a:buFont typeface="Arial"/>
              <a:buChar char="•"/>
            </a:pPr>
            <a:endParaRPr lang="en-GB" sz="1400">
              <a:latin typeface="Comic Sans MS"/>
              <a:cs typeface="Arial"/>
            </a:endParaRPr>
          </a:p>
          <a:p>
            <a:endParaRPr lang="en-GB" sz="1200" b="1" u="sng">
              <a:latin typeface="Arial"/>
              <a:cs typeface="Arial"/>
            </a:endParaRPr>
          </a:p>
        </p:txBody>
      </p:sp>
      <p:sp>
        <p:nvSpPr>
          <p:cNvPr id="8" name="TextBox 7">
            <a:extLst>
              <a:ext uri="{FF2B5EF4-FFF2-40B4-BE49-F238E27FC236}">
                <a16:creationId xmlns:a16="http://schemas.microsoft.com/office/drawing/2014/main" id="{E0FEBC3C-889B-2554-4100-B2CEE0B1DB22}"/>
              </a:ext>
            </a:extLst>
          </p:cNvPr>
          <p:cNvSpPr txBox="1"/>
          <p:nvPr/>
        </p:nvSpPr>
        <p:spPr>
          <a:xfrm>
            <a:off x="4592972" y="3891274"/>
            <a:ext cx="3257274" cy="3247043"/>
          </a:xfrm>
          <a:prstGeom prst="rect">
            <a:avLst/>
          </a:prstGeom>
          <a:solidFill>
            <a:srgbClr val="F9B3C4"/>
          </a:solidFill>
          <a:ln>
            <a:solidFill>
              <a:schemeClr val="accent1"/>
            </a:solidFill>
          </a:ln>
        </p:spPr>
        <p:txBody>
          <a:bodyPr wrap="square" lIns="91440" tIns="45720" rIns="91440" bIns="45720" rtlCol="0" anchor="t">
            <a:spAutoFit/>
          </a:bodyPr>
          <a:lstStyle/>
          <a:p>
            <a:r>
              <a:rPr lang="en-GB" sz="1400" b="1" u="sng">
                <a:latin typeface="Comic Sans MS"/>
                <a:cs typeface="Arial"/>
              </a:rPr>
              <a:t>Literacy</a:t>
            </a:r>
          </a:p>
          <a:p>
            <a:r>
              <a:rPr lang="en-GB" sz="1400">
                <a:latin typeface="Comic Sans MS"/>
                <a:cs typeface="Arial"/>
              </a:rPr>
              <a:t>We will teach and support children to: </a:t>
            </a:r>
          </a:p>
          <a:p>
            <a:r>
              <a:rPr lang="en-GB" sz="1400" b="1">
                <a:latin typeface="Comic Sans MS"/>
                <a:cs typeface="Arial"/>
              </a:rPr>
              <a:t>Phonics/ Aspect 1</a:t>
            </a:r>
          </a:p>
          <a:p>
            <a:pPr marL="285750" indent="-285750">
              <a:buFont typeface="Arial"/>
              <a:buChar char="•"/>
            </a:pPr>
            <a:r>
              <a:rPr lang="en-GB" sz="1100">
                <a:latin typeface="Comic Sans MS"/>
                <a:cs typeface="Arial"/>
              </a:rPr>
              <a:t>Be able to Distinguish between different environmental and instrumental sounds.</a:t>
            </a:r>
          </a:p>
          <a:p>
            <a:r>
              <a:rPr lang="en-GB" sz="1400" b="1">
                <a:latin typeface="Comic Sans MS"/>
                <a:cs typeface="Arial"/>
              </a:rPr>
              <a:t>Comprehension, Writing and Reading:</a:t>
            </a:r>
          </a:p>
          <a:p>
            <a:pPr marL="285750" indent="-285750">
              <a:buFont typeface="Arial"/>
              <a:buChar char="•"/>
            </a:pPr>
            <a:r>
              <a:rPr lang="en-GB" sz="1100">
                <a:latin typeface="Comic Sans MS"/>
                <a:cs typeface="Arial"/>
              </a:rPr>
              <a:t>Give meaning to the marks they make to represent their thoughts, names, drawings.</a:t>
            </a:r>
          </a:p>
          <a:p>
            <a:pPr marL="285750" indent="-285750">
              <a:buFont typeface="Arial"/>
              <a:buChar char="•"/>
            </a:pPr>
            <a:r>
              <a:rPr lang="en-GB" sz="1100">
                <a:latin typeface="Comic Sans MS"/>
                <a:cs typeface="Arial"/>
              </a:rPr>
              <a:t>Begin to recognize their name.</a:t>
            </a:r>
          </a:p>
          <a:p>
            <a:pPr marL="285750" indent="-285750">
              <a:buFont typeface="Arial"/>
              <a:buChar char="•"/>
            </a:pPr>
            <a:r>
              <a:rPr lang="en-GB" sz="1100">
                <a:latin typeface="Comic Sans MS"/>
                <a:cs typeface="Arial"/>
              </a:rPr>
              <a:t>Share books and reading behaviours; how to handle them, turn pages, alert to print and illustrations to inform the text.</a:t>
            </a:r>
          </a:p>
          <a:p>
            <a:pPr marL="285750" indent="-285750">
              <a:buFont typeface="Arial"/>
              <a:buChar char="•"/>
            </a:pPr>
            <a:endParaRPr lang="en-GB" sz="1100">
              <a:latin typeface="Comic Sans MS"/>
              <a:cs typeface="Arial"/>
            </a:endParaRPr>
          </a:p>
          <a:p>
            <a:pPr marL="171450" indent="-171450">
              <a:buFont typeface="Arial"/>
              <a:buChar char="•"/>
            </a:pPr>
            <a:endParaRPr lang="en-GB" sz="1100">
              <a:latin typeface="Comic Sans MS"/>
              <a:cs typeface="Arial"/>
            </a:endParaRPr>
          </a:p>
        </p:txBody>
      </p:sp>
      <p:sp>
        <p:nvSpPr>
          <p:cNvPr id="9" name="TextBox 8">
            <a:extLst>
              <a:ext uri="{FF2B5EF4-FFF2-40B4-BE49-F238E27FC236}">
                <a16:creationId xmlns:a16="http://schemas.microsoft.com/office/drawing/2014/main" id="{05F91343-CB78-8523-9898-CD637368F86A}"/>
              </a:ext>
            </a:extLst>
          </p:cNvPr>
          <p:cNvSpPr txBox="1"/>
          <p:nvPr/>
        </p:nvSpPr>
        <p:spPr>
          <a:xfrm>
            <a:off x="8375147" y="2483314"/>
            <a:ext cx="3595932" cy="3262432"/>
          </a:xfrm>
          <a:prstGeom prst="rect">
            <a:avLst/>
          </a:prstGeom>
          <a:solidFill>
            <a:srgbClr val="D9B3F9"/>
          </a:solidFill>
          <a:ln>
            <a:solidFill>
              <a:schemeClr val="bg2"/>
            </a:solidFill>
          </a:ln>
        </p:spPr>
        <p:txBody>
          <a:bodyPr wrap="square" lIns="91440" tIns="45720" rIns="91440" bIns="45720" rtlCol="0" anchor="t">
            <a:spAutoFit/>
          </a:bodyPr>
          <a:lstStyle/>
          <a:p>
            <a:r>
              <a:rPr lang="en-GB" sz="1400" b="1" u="sng">
                <a:latin typeface="Comic Sans MS"/>
                <a:cs typeface="Arial"/>
              </a:rPr>
              <a:t>Creative Development</a:t>
            </a:r>
          </a:p>
          <a:p>
            <a:r>
              <a:rPr lang="en-GB" sz="1400">
                <a:latin typeface="Comic Sans MS"/>
                <a:cs typeface="Arial"/>
              </a:rPr>
              <a:t>We will teach and support children to:</a:t>
            </a:r>
          </a:p>
          <a:p>
            <a:pPr marL="285750" indent="-285750">
              <a:buFont typeface="Arial"/>
              <a:buChar char="•"/>
            </a:pPr>
            <a:r>
              <a:rPr lang="en-GB" sz="1200">
                <a:latin typeface="Comic Sans MS"/>
                <a:cs typeface="Arial"/>
              </a:rPr>
              <a:t>Explore and name a variety of tools and materials to be able to mark make, draw, paint, print, collage, build, model and colour mix.</a:t>
            </a:r>
          </a:p>
          <a:p>
            <a:pPr marL="285750" indent="-285750">
              <a:buFont typeface="Arial"/>
              <a:buChar char="•"/>
            </a:pPr>
            <a:r>
              <a:rPr lang="en-GB" sz="1200">
                <a:latin typeface="Comic Sans MS"/>
                <a:cs typeface="Arial"/>
              </a:rPr>
              <a:t>Represent themselves and family /Draw or Paint, small world and imaginative role play using Mini Me's.</a:t>
            </a:r>
          </a:p>
          <a:p>
            <a:pPr marL="285750" indent="-285750">
              <a:buFont typeface="Arial"/>
              <a:buChar char="•"/>
            </a:pPr>
            <a:r>
              <a:rPr lang="en-GB" sz="1200">
                <a:latin typeface="Comic Sans MS"/>
                <a:cs typeface="Arial"/>
              </a:rPr>
              <a:t>Create Collective projects, such as hand-prints or foot-print big scale </a:t>
            </a:r>
            <a:r>
              <a:rPr lang="en-GB" sz="1200" err="1">
                <a:latin typeface="Comic Sans MS"/>
                <a:cs typeface="Arial"/>
              </a:rPr>
              <a:t>Dislays</a:t>
            </a:r>
            <a:r>
              <a:rPr lang="en-GB" sz="1200">
                <a:latin typeface="Comic Sans MS"/>
                <a:cs typeface="Arial"/>
              </a:rPr>
              <a:t>.</a:t>
            </a:r>
          </a:p>
          <a:p>
            <a:pPr marL="285750" indent="-285750">
              <a:buFont typeface="Arial"/>
              <a:buChar char="•"/>
            </a:pPr>
            <a:endParaRPr lang="en-GB" sz="1200">
              <a:latin typeface="Comic Sans MS"/>
              <a:cs typeface="Arial"/>
            </a:endParaRPr>
          </a:p>
          <a:p>
            <a:pPr marL="285750" indent="-285750">
              <a:buFont typeface="Arial"/>
              <a:buChar char="•"/>
            </a:pPr>
            <a:endParaRPr lang="en-GB" sz="1600">
              <a:latin typeface="Calibri" panose="020F0502020204030204"/>
              <a:cs typeface="Calibri"/>
            </a:endParaRPr>
          </a:p>
          <a:p>
            <a:pPr marL="285750" indent="-285750">
              <a:buFont typeface="Arial"/>
              <a:buChar char="•"/>
            </a:pPr>
            <a:endParaRPr lang="en-GB" sz="1400">
              <a:latin typeface="Comic Sans MS"/>
              <a:cs typeface="Arial"/>
            </a:endParaRPr>
          </a:p>
          <a:p>
            <a:endParaRPr lang="en-GB" sz="1400">
              <a:latin typeface="Comic Sans MS"/>
              <a:cs typeface="Arial"/>
            </a:endParaRPr>
          </a:p>
          <a:p>
            <a:pPr marL="285750" indent="-285750">
              <a:buFont typeface="Arial"/>
              <a:buChar char="•"/>
            </a:pPr>
            <a:endParaRPr lang="en-GB" sz="1400">
              <a:latin typeface="Comic Sans MS"/>
              <a:cs typeface="Arial"/>
            </a:endParaRPr>
          </a:p>
        </p:txBody>
      </p:sp>
      <p:sp>
        <p:nvSpPr>
          <p:cNvPr id="10" name="TextBox 9">
            <a:extLst>
              <a:ext uri="{FF2B5EF4-FFF2-40B4-BE49-F238E27FC236}">
                <a16:creationId xmlns:a16="http://schemas.microsoft.com/office/drawing/2014/main" id="{80A81123-74B1-D651-A6FE-9C7929934717}"/>
              </a:ext>
            </a:extLst>
          </p:cNvPr>
          <p:cNvSpPr txBox="1"/>
          <p:nvPr/>
        </p:nvSpPr>
        <p:spPr>
          <a:xfrm>
            <a:off x="8377312" y="4998369"/>
            <a:ext cx="3489797" cy="738664"/>
          </a:xfrm>
          <a:prstGeom prst="rect">
            <a:avLst/>
          </a:prstGeom>
          <a:solidFill>
            <a:srgbClr val="F5CDB7"/>
          </a:solidFill>
          <a:ln>
            <a:solidFill>
              <a:schemeClr val="accent1"/>
            </a:solidFill>
          </a:ln>
        </p:spPr>
        <p:txBody>
          <a:bodyPr wrap="square" lIns="91440" tIns="45720" rIns="91440" bIns="45720" rtlCol="0" anchor="t">
            <a:spAutoFit/>
          </a:bodyPr>
          <a:lstStyle/>
          <a:p>
            <a:r>
              <a:rPr lang="en-GB" sz="1400" b="1" u="sng">
                <a:latin typeface="Comic Sans MS"/>
                <a:cs typeface="Arial"/>
              </a:rPr>
              <a:t>Physical development</a:t>
            </a:r>
            <a:endParaRPr lang="en-US" sz="1400" b="1">
              <a:latin typeface="Comic Sans MS"/>
            </a:endParaRPr>
          </a:p>
          <a:p>
            <a:r>
              <a:rPr lang="en-GB" sz="1400" b="1" u="sng">
                <a:latin typeface="Comic Sans MS"/>
                <a:ea typeface="Calibri"/>
                <a:cs typeface="Arial"/>
              </a:rPr>
              <a:t>We will </a:t>
            </a:r>
          </a:p>
          <a:p>
            <a:endParaRPr lang="en-GB" sz="1400">
              <a:latin typeface="Comic Sans MS"/>
              <a:ea typeface="Calibri"/>
              <a:cs typeface="Arial"/>
            </a:endParaRPr>
          </a:p>
        </p:txBody>
      </p:sp>
      <p:sp>
        <p:nvSpPr>
          <p:cNvPr id="15" name="TextBox 14">
            <a:extLst>
              <a:ext uri="{FF2B5EF4-FFF2-40B4-BE49-F238E27FC236}">
                <a16:creationId xmlns:a16="http://schemas.microsoft.com/office/drawing/2014/main" id="{8983755B-DBF0-C379-B497-EA7A1C5DE20D}"/>
              </a:ext>
            </a:extLst>
          </p:cNvPr>
          <p:cNvSpPr txBox="1"/>
          <p:nvPr/>
        </p:nvSpPr>
        <p:spPr>
          <a:xfrm>
            <a:off x="4353021" y="1311498"/>
            <a:ext cx="3103802" cy="2154436"/>
          </a:xfrm>
          <a:prstGeom prst="rect">
            <a:avLst/>
          </a:prstGeom>
          <a:noFill/>
          <a:ln w="28575">
            <a:solidFill>
              <a:schemeClr val="accent1">
                <a:lumMod val="75000"/>
              </a:schemeClr>
            </a:solidFill>
          </a:ln>
        </p:spPr>
        <p:txBody>
          <a:bodyPr wrap="square" lIns="91440" tIns="45720" rIns="91440" bIns="45720" rtlCol="0" anchor="t">
            <a:spAutoFit/>
          </a:bodyPr>
          <a:lstStyle/>
          <a:p>
            <a:pPr algn="ctr"/>
            <a:r>
              <a:rPr lang="en-GB" b="1">
                <a:latin typeface="Comic Sans MS"/>
              </a:rPr>
              <a:t>Key Texts</a:t>
            </a:r>
          </a:p>
          <a:p>
            <a:pPr algn="ctr"/>
            <a:endParaRPr lang="en-GB" b="1">
              <a:latin typeface="Comic Sans MS"/>
              <a:ea typeface="Calibri"/>
              <a:cs typeface="Calibri"/>
            </a:endParaRPr>
          </a:p>
          <a:p>
            <a:pPr algn="ctr"/>
            <a:r>
              <a:rPr lang="en-GB" sz="1400" b="1">
                <a:latin typeface="Comic Sans MS"/>
                <a:ea typeface="Calibri"/>
                <a:cs typeface="Calibri"/>
              </a:rPr>
              <a:t>There's Only One You</a:t>
            </a:r>
          </a:p>
          <a:p>
            <a:pPr algn="ctr"/>
            <a:r>
              <a:rPr lang="en-GB" sz="1400" b="1">
                <a:latin typeface="Comic Sans MS"/>
                <a:ea typeface="Calibri"/>
                <a:cs typeface="Calibri"/>
              </a:rPr>
              <a:t>All People Are Beautiful</a:t>
            </a:r>
          </a:p>
          <a:p>
            <a:pPr algn="ctr"/>
            <a:r>
              <a:rPr lang="en-GB" sz="1400" b="1">
                <a:latin typeface="Comic Sans MS"/>
                <a:ea typeface="Calibri"/>
                <a:cs typeface="Calibri"/>
              </a:rPr>
              <a:t>Love Makes a Family</a:t>
            </a:r>
          </a:p>
          <a:p>
            <a:pPr algn="ctr"/>
            <a:r>
              <a:rPr lang="en-GB" sz="1400" b="1">
                <a:latin typeface="Comic Sans MS"/>
                <a:ea typeface="Calibri"/>
                <a:cs typeface="Calibri"/>
              </a:rPr>
              <a:t>This is Me!</a:t>
            </a:r>
          </a:p>
          <a:p>
            <a:pPr algn="ctr"/>
            <a:r>
              <a:rPr lang="en-GB" sz="1400" b="1">
                <a:latin typeface="Comic Sans MS"/>
                <a:ea typeface="Calibri"/>
                <a:cs typeface="Calibri"/>
              </a:rPr>
              <a:t>All Kinds of Homes</a:t>
            </a:r>
          </a:p>
          <a:p>
            <a:pPr algn="ctr"/>
            <a:r>
              <a:rPr lang="en-GB" sz="1400" b="1">
                <a:latin typeface="Comic Sans MS"/>
                <a:ea typeface="Calibri"/>
                <a:cs typeface="Calibri"/>
              </a:rPr>
              <a:t>Sometimes</a:t>
            </a:r>
          </a:p>
          <a:p>
            <a:pPr algn="ctr"/>
            <a:endParaRPr lang="en-GB" sz="1400" b="1">
              <a:latin typeface="Comic Sans MS"/>
              <a:ea typeface="Calibri"/>
              <a:cs typeface="Calibri"/>
            </a:endParaRPr>
          </a:p>
        </p:txBody>
      </p:sp>
      <mc:AlternateContent xmlns:mc="http://schemas.openxmlformats.org/markup-compatibility/2006" xmlns:p14="http://schemas.microsoft.com/office/powerpoint/2010/main">
        <mc:Choice Requires="p14">
          <p:contentPart p14:bwMode="auto" r:id="rId2">
            <p14:nvContentPartPr>
              <p14:cNvPr id="19" name="Ink 18">
                <a:extLst>
                  <a:ext uri="{FF2B5EF4-FFF2-40B4-BE49-F238E27FC236}">
                    <a16:creationId xmlns:a16="http://schemas.microsoft.com/office/drawing/2014/main" id="{FD294018-1FD3-CEF0-05B6-F0B6D2A1AA3A}"/>
                  </a:ext>
                </a:extLst>
              </p14:cNvPr>
              <p14:cNvContentPartPr/>
              <p14:nvPr/>
            </p14:nvContentPartPr>
            <p14:xfrm>
              <a:off x="15143018" y="5001491"/>
              <a:ext cx="13854" cy="13854"/>
            </p14:xfrm>
          </p:contentPart>
        </mc:Choice>
        <mc:Fallback xmlns="">
          <p:pic>
            <p:nvPicPr>
              <p:cNvPr id="19" name="Ink 18">
                <a:extLst>
                  <a:ext uri="{FF2B5EF4-FFF2-40B4-BE49-F238E27FC236}">
                    <a16:creationId xmlns:a16="http://schemas.microsoft.com/office/drawing/2014/main" id="{FD294018-1FD3-CEF0-05B6-F0B6D2A1AA3A}"/>
                  </a:ext>
                </a:extLst>
              </p:cNvPr>
              <p:cNvPicPr/>
              <p:nvPr/>
            </p:nvPicPr>
            <p:blipFill>
              <a:blip r:embed="rId3"/>
              <a:stretch>
                <a:fillRect/>
              </a:stretch>
            </p:blipFill>
            <p:spPr>
              <a:xfrm>
                <a:off x="14450318" y="4308791"/>
                <a:ext cx="1385400" cy="1385400"/>
              </a:xfrm>
              <a:prstGeom prst="rect">
                <a:avLst/>
              </a:prstGeom>
            </p:spPr>
          </p:pic>
        </mc:Fallback>
      </mc:AlternateContent>
      <p:sp>
        <p:nvSpPr>
          <p:cNvPr id="3" name="TextBox 2">
            <a:extLst>
              <a:ext uri="{FF2B5EF4-FFF2-40B4-BE49-F238E27FC236}">
                <a16:creationId xmlns:a16="http://schemas.microsoft.com/office/drawing/2014/main" id="{898F0910-8036-9C03-962D-CEFA8534DD7C}"/>
              </a:ext>
            </a:extLst>
          </p:cNvPr>
          <p:cNvSpPr txBox="1"/>
          <p:nvPr/>
        </p:nvSpPr>
        <p:spPr>
          <a:xfrm>
            <a:off x="214630" y="104656"/>
            <a:ext cx="3444365" cy="1877437"/>
          </a:xfrm>
          <a:prstGeom prst="rect">
            <a:avLst/>
          </a:prstGeom>
          <a:solidFill>
            <a:schemeClr val="accent5">
              <a:lumMod val="40000"/>
              <a:lumOff val="60000"/>
            </a:schemeClr>
          </a:solidFill>
          <a:ln>
            <a:solidFill>
              <a:schemeClr val="accent1"/>
            </a:solidFill>
          </a:ln>
        </p:spPr>
        <p:txBody>
          <a:bodyPr wrap="square" lIns="91440" tIns="45720" rIns="91440" bIns="45720" rtlCol="0" anchor="t">
            <a:spAutoFit/>
          </a:bodyPr>
          <a:lstStyle/>
          <a:p>
            <a:r>
              <a:rPr lang="en-GB" sz="1400" b="1" u="sng">
                <a:latin typeface="Comic Sans MS"/>
                <a:ea typeface="Calibri"/>
                <a:cs typeface="Calibri"/>
              </a:rPr>
              <a:t>Communication and language</a:t>
            </a:r>
          </a:p>
          <a:p>
            <a:r>
              <a:rPr lang="en-GB" sz="1400">
                <a:latin typeface="Comic Sans MS"/>
                <a:ea typeface="Calibri"/>
                <a:cs typeface="Calibri"/>
              </a:rPr>
              <a:t>We will teach and support children to:</a:t>
            </a:r>
          </a:p>
          <a:p>
            <a:pPr marL="285750" indent="-285750">
              <a:buFont typeface="Arial"/>
              <a:buChar char="•"/>
            </a:pPr>
            <a:r>
              <a:rPr lang="en-GB" sz="1100">
                <a:latin typeface="Comic Sans MS"/>
                <a:ea typeface="Calibri"/>
                <a:cs typeface="Calibri"/>
              </a:rPr>
              <a:t>Communicate their basic needs to others.</a:t>
            </a:r>
          </a:p>
          <a:p>
            <a:pPr marL="285750" indent="-285750">
              <a:buFont typeface="Arial"/>
              <a:buChar char="•"/>
            </a:pPr>
            <a:r>
              <a:rPr lang="en-GB" sz="1100">
                <a:latin typeface="Comic Sans MS"/>
                <a:ea typeface="Calibri"/>
                <a:cs typeface="Calibri"/>
              </a:rPr>
              <a:t>Talk about likes and  dislikes.</a:t>
            </a:r>
          </a:p>
          <a:p>
            <a:pPr marL="285750" indent="-285750">
              <a:buFont typeface="Arial"/>
              <a:buChar char="•"/>
            </a:pPr>
            <a:r>
              <a:rPr lang="en-GB" sz="1100">
                <a:latin typeface="Comic Sans MS"/>
                <a:ea typeface="Calibri"/>
                <a:cs typeface="Calibri"/>
              </a:rPr>
              <a:t>Talk about people special to them.</a:t>
            </a:r>
          </a:p>
          <a:p>
            <a:pPr marL="285750" indent="-285750">
              <a:buFont typeface="Arial"/>
              <a:buChar char="•"/>
            </a:pPr>
            <a:r>
              <a:rPr lang="en-GB" sz="1100">
                <a:latin typeface="Comic Sans MS"/>
                <a:ea typeface="Calibri"/>
                <a:cs typeface="Calibri"/>
              </a:rPr>
              <a:t>Talk about the similarities and differences between people/the environment e.g. Homes.</a:t>
            </a:r>
          </a:p>
          <a:p>
            <a:pPr marL="285750" indent="-285750">
              <a:buFont typeface="Arial"/>
              <a:buChar char="•"/>
            </a:pPr>
            <a:r>
              <a:rPr lang="en-GB" sz="1100">
                <a:latin typeface="Comic Sans MS"/>
                <a:ea typeface="Calibri"/>
                <a:cs typeface="Calibri"/>
              </a:rPr>
              <a:t>Talk about their feelings.</a:t>
            </a:r>
          </a:p>
          <a:p>
            <a:endParaRPr lang="en-GB" sz="1100">
              <a:latin typeface="Comic Sans MS"/>
              <a:ea typeface="Calibri"/>
              <a:cs typeface="Calibri"/>
            </a:endParaRPr>
          </a:p>
          <a:p>
            <a:endParaRPr lang="en-GB" sz="1100">
              <a:latin typeface="Comic Sans MS"/>
              <a:ea typeface="Calibri"/>
              <a:cs typeface="Calibri"/>
            </a:endParaRPr>
          </a:p>
        </p:txBody>
      </p:sp>
    </p:spTree>
    <p:extLst>
      <p:ext uri="{BB962C8B-B14F-4D97-AF65-F5344CB8AC3E}">
        <p14:creationId xmlns:p14="http://schemas.microsoft.com/office/powerpoint/2010/main" val="26267275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EC975-2BAD-5906-CC44-888A85EEA733}"/>
              </a:ext>
            </a:extLst>
          </p:cNvPr>
          <p:cNvSpPr>
            <a:spLocks noGrp="1"/>
          </p:cNvSpPr>
          <p:nvPr>
            <p:ph type="title"/>
          </p:nvPr>
        </p:nvSpPr>
        <p:spPr>
          <a:xfrm>
            <a:off x="4028887" y="609353"/>
            <a:ext cx="3425890" cy="530614"/>
          </a:xfrm>
        </p:spPr>
        <p:txBody>
          <a:bodyPr>
            <a:noAutofit/>
          </a:bodyPr>
          <a:lstStyle/>
          <a:p>
            <a:pPr algn="ctr"/>
            <a:r>
              <a:rPr lang="en-GB" sz="2000" b="1" u="sng">
                <a:solidFill>
                  <a:srgbClr val="0070C0"/>
                </a:solidFill>
                <a:latin typeface="Arial"/>
                <a:cs typeface="Arial"/>
              </a:rPr>
              <a:t>Reception Autumn 1</a:t>
            </a:r>
            <a:br>
              <a:rPr lang="en-GB" sz="2000" b="1" u="sng">
                <a:latin typeface="Arial"/>
              </a:rPr>
            </a:br>
            <a:r>
              <a:rPr lang="en-GB" sz="2000" b="1" u="sng">
                <a:solidFill>
                  <a:srgbClr val="0070C0"/>
                </a:solidFill>
                <a:latin typeface="Arial"/>
                <a:cs typeface="Arial"/>
              </a:rPr>
              <a:t>Curriculum overview</a:t>
            </a:r>
            <a:br>
              <a:rPr lang="en-GB" sz="2000" b="1" u="sng">
                <a:latin typeface="Arial"/>
                <a:ea typeface="Calibri Light"/>
                <a:cs typeface="Calibri Light"/>
              </a:rPr>
            </a:br>
            <a:r>
              <a:rPr lang="en-GB" sz="2400" u="sng">
                <a:latin typeface="Comic Sans MS"/>
                <a:ea typeface="Calibri Light"/>
                <a:cs typeface="Calibri Light"/>
              </a:rPr>
              <a:t>This is me</a:t>
            </a:r>
          </a:p>
        </p:txBody>
      </p:sp>
      <p:sp>
        <p:nvSpPr>
          <p:cNvPr id="5" name="TextBox 4">
            <a:extLst>
              <a:ext uri="{FF2B5EF4-FFF2-40B4-BE49-F238E27FC236}">
                <a16:creationId xmlns:a16="http://schemas.microsoft.com/office/drawing/2014/main" id="{FE7BDF5E-054A-90E3-3949-1934D09AE0E4}"/>
              </a:ext>
            </a:extLst>
          </p:cNvPr>
          <p:cNvSpPr txBox="1"/>
          <p:nvPr/>
        </p:nvSpPr>
        <p:spPr>
          <a:xfrm>
            <a:off x="200637" y="4857758"/>
            <a:ext cx="4269883" cy="1785104"/>
          </a:xfrm>
          <a:prstGeom prst="rect">
            <a:avLst/>
          </a:prstGeom>
          <a:solidFill>
            <a:schemeClr val="accent5">
              <a:lumMod val="40000"/>
              <a:lumOff val="60000"/>
            </a:schemeClr>
          </a:solidFill>
          <a:ln>
            <a:solidFill>
              <a:schemeClr val="accent1"/>
            </a:solidFill>
          </a:ln>
        </p:spPr>
        <p:txBody>
          <a:bodyPr wrap="square" lIns="91440" tIns="45720" rIns="91440" bIns="45720" rtlCol="0" anchor="t">
            <a:spAutoFit/>
          </a:bodyPr>
          <a:lstStyle/>
          <a:p>
            <a:r>
              <a:rPr lang="en-GB" sz="1400" b="1" u="sng">
                <a:latin typeface="Comic Sans MS"/>
                <a:ea typeface="Calibri"/>
                <a:cs typeface="Calibri"/>
              </a:rPr>
              <a:t>Understanding the world</a:t>
            </a:r>
          </a:p>
          <a:p>
            <a:r>
              <a:rPr lang="en-GB" sz="1400">
                <a:latin typeface="Comic Sans MS"/>
                <a:ea typeface="Calibri"/>
                <a:cs typeface="Calibri"/>
              </a:rPr>
              <a:t>We will </a:t>
            </a:r>
          </a:p>
          <a:p>
            <a:pPr marL="171450" indent="-171450">
              <a:buFont typeface="Arial"/>
              <a:buChar char="•"/>
            </a:pPr>
            <a:r>
              <a:rPr lang="en-GB" sz="1400">
                <a:latin typeface="Comic Sans MS"/>
                <a:ea typeface="Calibri"/>
                <a:cs typeface="Calibri"/>
              </a:rPr>
              <a:t>learn to draw information from a simple map</a:t>
            </a:r>
            <a:endParaRPr lang="en-GB" sz="1400">
              <a:latin typeface="Comic Sans MS"/>
            </a:endParaRPr>
          </a:p>
          <a:p>
            <a:pPr marL="171450" indent="-171450">
              <a:buFont typeface="Arial"/>
              <a:buChar char="•"/>
            </a:pPr>
            <a:r>
              <a:rPr lang="en-GB" sz="1400">
                <a:latin typeface="Comic Sans MS"/>
                <a:ea typeface="Calibri"/>
                <a:cs typeface="Calibri"/>
              </a:rPr>
              <a:t>comment on images from the past</a:t>
            </a:r>
          </a:p>
          <a:p>
            <a:pPr marL="171450" indent="-171450">
              <a:buFont typeface="Arial"/>
              <a:buChar char="•"/>
            </a:pPr>
            <a:r>
              <a:rPr lang="en-GB" sz="1400">
                <a:latin typeface="Comic Sans MS"/>
                <a:ea typeface="Calibri"/>
                <a:cs typeface="Calibri"/>
              </a:rPr>
              <a:t>talk about our immediate family and community</a:t>
            </a:r>
          </a:p>
          <a:p>
            <a:pPr marL="171450" indent="-171450">
              <a:buFont typeface="Arial"/>
              <a:buChar char="•"/>
            </a:pPr>
            <a:r>
              <a:rPr lang="en-GB" sz="1400">
                <a:latin typeface="Comic Sans MS"/>
                <a:ea typeface="Calibri"/>
                <a:cs typeface="Calibri"/>
              </a:rPr>
              <a:t>notice and talk about seasonal change and go for an autumn walk</a:t>
            </a:r>
          </a:p>
          <a:p>
            <a:endParaRPr lang="en-GB" sz="1200" b="1" u="sng">
              <a:latin typeface="Arial"/>
              <a:ea typeface="Calibri"/>
              <a:cs typeface="Calibri"/>
            </a:endParaRPr>
          </a:p>
        </p:txBody>
      </p:sp>
      <p:sp>
        <p:nvSpPr>
          <p:cNvPr id="6" name="TextBox 5">
            <a:extLst>
              <a:ext uri="{FF2B5EF4-FFF2-40B4-BE49-F238E27FC236}">
                <a16:creationId xmlns:a16="http://schemas.microsoft.com/office/drawing/2014/main" id="{C1064D16-ADA7-4DE3-F385-6102D629E1FD}"/>
              </a:ext>
            </a:extLst>
          </p:cNvPr>
          <p:cNvSpPr txBox="1"/>
          <p:nvPr/>
        </p:nvSpPr>
        <p:spPr>
          <a:xfrm>
            <a:off x="7545886" y="348666"/>
            <a:ext cx="4450006" cy="2000548"/>
          </a:xfrm>
          <a:prstGeom prst="rect">
            <a:avLst/>
          </a:prstGeom>
          <a:solidFill>
            <a:schemeClr val="accent6">
              <a:lumMod val="40000"/>
              <a:lumOff val="60000"/>
            </a:schemeClr>
          </a:solidFill>
          <a:ln>
            <a:solidFill>
              <a:schemeClr val="accent1"/>
            </a:solidFill>
          </a:ln>
        </p:spPr>
        <p:txBody>
          <a:bodyPr wrap="square" lIns="91440" tIns="45720" rIns="91440" bIns="45720" rtlCol="0" anchor="t">
            <a:spAutoFit/>
          </a:bodyPr>
          <a:lstStyle/>
          <a:p>
            <a:r>
              <a:rPr lang="en-GB" sz="1400" b="1" u="sng">
                <a:latin typeface="Comic Sans MS"/>
                <a:cs typeface="Arial"/>
              </a:rPr>
              <a:t>RE/PSHE</a:t>
            </a:r>
          </a:p>
          <a:p>
            <a:r>
              <a:rPr lang="en-GB" sz="1400">
                <a:latin typeface="Comic Sans MS"/>
                <a:cs typeface="Arial"/>
              </a:rPr>
              <a:t>RE:</a:t>
            </a:r>
            <a:r>
              <a:rPr lang="en-GB" sz="1400">
                <a:latin typeface="Comic Sans MS"/>
                <a:ea typeface="Calibri"/>
                <a:cs typeface="Arial"/>
              </a:rPr>
              <a:t> We will talk about our families, friends and role models and listen to stories about Moses and Jesus.</a:t>
            </a:r>
          </a:p>
          <a:p>
            <a:endParaRPr lang="en-GB" sz="1400" u="sng">
              <a:latin typeface="Comic Sans MS"/>
              <a:ea typeface="Calibri"/>
              <a:cs typeface="Arial"/>
            </a:endParaRPr>
          </a:p>
          <a:p>
            <a:r>
              <a:rPr lang="en-GB" sz="1400">
                <a:latin typeface="Comic Sans MS"/>
                <a:cs typeface="Arial"/>
              </a:rPr>
              <a:t>PSHE: We will discuss how to recognise and manage feelings, how we feel at school, our rights and responsibilities and how it is good to be kind.</a:t>
            </a:r>
          </a:p>
          <a:p>
            <a:endParaRPr lang="en-GB" sz="1200" u="sng">
              <a:latin typeface="Arial"/>
              <a:ea typeface="Calibri"/>
              <a:cs typeface="Arial"/>
            </a:endParaRPr>
          </a:p>
        </p:txBody>
      </p:sp>
      <p:sp>
        <p:nvSpPr>
          <p:cNvPr id="7" name="TextBox 6">
            <a:extLst>
              <a:ext uri="{FF2B5EF4-FFF2-40B4-BE49-F238E27FC236}">
                <a16:creationId xmlns:a16="http://schemas.microsoft.com/office/drawing/2014/main" id="{3510FE73-DF19-DFC2-C726-47A7F8D3FA68}"/>
              </a:ext>
            </a:extLst>
          </p:cNvPr>
          <p:cNvSpPr txBox="1"/>
          <p:nvPr/>
        </p:nvSpPr>
        <p:spPr>
          <a:xfrm>
            <a:off x="213900" y="1712249"/>
            <a:ext cx="3971381" cy="2862322"/>
          </a:xfrm>
          <a:prstGeom prst="rect">
            <a:avLst/>
          </a:prstGeom>
          <a:solidFill>
            <a:schemeClr val="accent4">
              <a:lumMod val="40000"/>
              <a:lumOff val="60000"/>
            </a:schemeClr>
          </a:solidFill>
          <a:ln>
            <a:solidFill>
              <a:schemeClr val="accent1"/>
            </a:solidFill>
          </a:ln>
        </p:spPr>
        <p:txBody>
          <a:bodyPr wrap="square" lIns="91440" tIns="45720" rIns="91440" bIns="45720" rtlCol="0" anchor="t">
            <a:spAutoFit/>
          </a:bodyPr>
          <a:lstStyle/>
          <a:p>
            <a:r>
              <a:rPr lang="en-GB" sz="1400" b="1" u="sng">
                <a:latin typeface="Comic Sans MS"/>
                <a:cs typeface="Arial"/>
              </a:rPr>
              <a:t>Maths</a:t>
            </a:r>
          </a:p>
          <a:p>
            <a:r>
              <a:rPr lang="en-GB" sz="1400" b="1" u="sng">
                <a:latin typeface="Comic Sans MS"/>
                <a:cs typeface="Arial"/>
              </a:rPr>
              <a:t>Match, sort and compare</a:t>
            </a:r>
          </a:p>
          <a:p>
            <a:pPr marL="171450" indent="-171450">
              <a:buFont typeface="Arial"/>
              <a:buChar char="•"/>
            </a:pPr>
            <a:r>
              <a:rPr lang="en-GB" sz="1400">
                <a:latin typeface="Comic Sans MS"/>
                <a:cs typeface="Arial"/>
              </a:rPr>
              <a:t>match objects and pictures</a:t>
            </a:r>
          </a:p>
          <a:p>
            <a:pPr marL="171450" indent="-171450">
              <a:buFont typeface="Arial"/>
              <a:buChar char="•"/>
            </a:pPr>
            <a:r>
              <a:rPr lang="en-GB" sz="1400">
                <a:latin typeface="Comic Sans MS"/>
                <a:cs typeface="Arial"/>
              </a:rPr>
              <a:t>identify a set</a:t>
            </a:r>
          </a:p>
          <a:p>
            <a:pPr marL="171450" indent="-171450">
              <a:buFont typeface="Arial"/>
              <a:buChar char="•"/>
            </a:pPr>
            <a:r>
              <a:rPr lang="en-GB" sz="1400">
                <a:latin typeface="Comic Sans MS"/>
                <a:cs typeface="Arial"/>
              </a:rPr>
              <a:t>sort objects and create sorting rules</a:t>
            </a:r>
          </a:p>
          <a:p>
            <a:pPr marL="171450" indent="-171450">
              <a:buFont typeface="Arial"/>
              <a:buChar char="•"/>
            </a:pPr>
            <a:r>
              <a:rPr lang="en-GB" sz="1400">
                <a:latin typeface="Comic Sans MS"/>
                <a:cs typeface="Arial"/>
              </a:rPr>
              <a:t>compare amounts</a:t>
            </a:r>
          </a:p>
          <a:p>
            <a:r>
              <a:rPr lang="en-GB" sz="1400" b="1" u="sng">
                <a:latin typeface="Comic Sans MS"/>
                <a:cs typeface="Arial"/>
              </a:rPr>
              <a:t>Measure and pattern</a:t>
            </a:r>
          </a:p>
          <a:p>
            <a:pPr marL="171450" indent="-171450">
              <a:buFont typeface="Arial"/>
              <a:buChar char="•"/>
            </a:pPr>
            <a:r>
              <a:rPr lang="en-GB" sz="1400">
                <a:latin typeface="Comic Sans MS"/>
                <a:cs typeface="Arial"/>
              </a:rPr>
              <a:t>compare size and mass and capacity</a:t>
            </a:r>
            <a:endParaRPr lang="en-GB" sz="1400" b="1">
              <a:latin typeface="Comic Sans MS"/>
              <a:cs typeface="Arial"/>
            </a:endParaRPr>
          </a:p>
          <a:p>
            <a:pPr marL="171450" indent="-171450">
              <a:buFont typeface="Arial"/>
              <a:buChar char="•"/>
            </a:pPr>
            <a:r>
              <a:rPr lang="en-GB" sz="1400">
                <a:latin typeface="Comic Sans MS"/>
                <a:cs typeface="Arial"/>
              </a:rPr>
              <a:t>copy and continue simple patterns</a:t>
            </a:r>
          </a:p>
          <a:p>
            <a:pPr marL="171450" indent="-171450">
              <a:buFont typeface="Arial"/>
              <a:buChar char="•"/>
            </a:pPr>
            <a:r>
              <a:rPr lang="en-GB" sz="1400">
                <a:latin typeface="Comic Sans MS"/>
                <a:cs typeface="Arial"/>
              </a:rPr>
              <a:t>create simple patterns</a:t>
            </a:r>
          </a:p>
          <a:p>
            <a:r>
              <a:rPr lang="en-GB" sz="1400" b="1" u="sng">
                <a:latin typeface="Comic Sans MS"/>
                <a:cs typeface="Arial"/>
              </a:rPr>
              <a:t>Number</a:t>
            </a:r>
          </a:p>
          <a:p>
            <a:pPr marL="171450" indent="-171450">
              <a:buFont typeface="Arial"/>
              <a:buChar char="•"/>
            </a:pPr>
            <a:r>
              <a:rPr lang="en-GB" sz="1400">
                <a:latin typeface="Comic Sans MS"/>
                <a:cs typeface="Arial"/>
              </a:rPr>
              <a:t>find, subitise and represent 1,2 &amp; 3</a:t>
            </a:r>
          </a:p>
          <a:p>
            <a:endParaRPr lang="en-GB" sz="1200" b="1" u="sng">
              <a:latin typeface="Arial"/>
              <a:cs typeface="Arial"/>
            </a:endParaRPr>
          </a:p>
        </p:txBody>
      </p:sp>
      <p:sp>
        <p:nvSpPr>
          <p:cNvPr id="8" name="TextBox 7">
            <a:extLst>
              <a:ext uri="{FF2B5EF4-FFF2-40B4-BE49-F238E27FC236}">
                <a16:creationId xmlns:a16="http://schemas.microsoft.com/office/drawing/2014/main" id="{E0FEBC3C-889B-2554-4100-B2CEE0B1DB22}"/>
              </a:ext>
            </a:extLst>
          </p:cNvPr>
          <p:cNvSpPr txBox="1"/>
          <p:nvPr/>
        </p:nvSpPr>
        <p:spPr>
          <a:xfrm>
            <a:off x="4592972" y="3891274"/>
            <a:ext cx="3645462" cy="2246769"/>
          </a:xfrm>
          <a:prstGeom prst="rect">
            <a:avLst/>
          </a:prstGeom>
          <a:solidFill>
            <a:srgbClr val="F9B3C4"/>
          </a:solidFill>
          <a:ln>
            <a:solidFill>
              <a:schemeClr val="accent1"/>
            </a:solidFill>
          </a:ln>
        </p:spPr>
        <p:txBody>
          <a:bodyPr wrap="square" lIns="91440" tIns="45720" rIns="91440" bIns="45720" rtlCol="0" anchor="t">
            <a:spAutoFit/>
          </a:bodyPr>
          <a:lstStyle/>
          <a:p>
            <a:r>
              <a:rPr lang="en-GB" sz="1400" b="1" u="sng">
                <a:latin typeface="Comic Sans MS"/>
                <a:cs typeface="Arial"/>
              </a:rPr>
              <a:t>Literacy</a:t>
            </a:r>
          </a:p>
          <a:p>
            <a:r>
              <a:rPr lang="en-GB" sz="1400">
                <a:latin typeface="Comic Sans MS"/>
                <a:cs typeface="Arial"/>
              </a:rPr>
              <a:t>We will</a:t>
            </a:r>
          </a:p>
          <a:p>
            <a:pPr marL="171450" indent="-171450">
              <a:buFont typeface="Arial"/>
              <a:buChar char="•"/>
            </a:pPr>
            <a:r>
              <a:rPr lang="en-GB" sz="1400">
                <a:latin typeface="Comic Sans MS"/>
                <a:cs typeface="Arial"/>
              </a:rPr>
              <a:t>practice writing our names</a:t>
            </a:r>
          </a:p>
          <a:p>
            <a:pPr marL="171450" indent="-171450">
              <a:buFont typeface="Arial"/>
              <a:buChar char="•"/>
            </a:pPr>
            <a:r>
              <a:rPr lang="en-GB" sz="1400">
                <a:latin typeface="Comic Sans MS"/>
                <a:cs typeface="Arial"/>
              </a:rPr>
              <a:t>have daily phonics lessons learning to hear and say the initial sounds in words</a:t>
            </a:r>
            <a:endParaRPr lang="en-GB" sz="1400">
              <a:ea typeface="Calibri" panose="020F0502020204030204"/>
              <a:cs typeface="Calibri" panose="020F0502020204030204"/>
            </a:endParaRPr>
          </a:p>
          <a:p>
            <a:pPr marL="171450" indent="-171450">
              <a:buFont typeface="Arial"/>
              <a:buChar char="•"/>
            </a:pPr>
            <a:r>
              <a:rPr lang="en-GB" sz="1400">
                <a:latin typeface="Comic Sans MS"/>
                <a:cs typeface="Arial"/>
              </a:rPr>
              <a:t>learn letter sounds</a:t>
            </a:r>
          </a:p>
          <a:p>
            <a:pPr marL="171450" indent="-171450">
              <a:buFont typeface="Arial"/>
              <a:buChar char="•"/>
            </a:pPr>
            <a:r>
              <a:rPr lang="en-GB" sz="1400">
                <a:latin typeface="Comic Sans MS"/>
                <a:cs typeface="Arial"/>
              </a:rPr>
              <a:t>retell familiar stories and create story maps</a:t>
            </a:r>
          </a:p>
          <a:p>
            <a:pPr marL="171450" indent="-171450">
              <a:buFont typeface="Arial"/>
              <a:buChar char="•"/>
            </a:pPr>
            <a:r>
              <a:rPr lang="en-GB" sz="1400">
                <a:latin typeface="Comic Sans MS"/>
                <a:cs typeface="Arial"/>
              </a:rPr>
              <a:t>identify words that rhyme</a:t>
            </a:r>
          </a:p>
          <a:p>
            <a:pPr marL="171450" indent="-171450">
              <a:buFont typeface="Arial"/>
              <a:buChar char="•"/>
            </a:pPr>
            <a:r>
              <a:rPr lang="en-GB" sz="1400">
                <a:latin typeface="Comic Sans MS"/>
                <a:cs typeface="Arial"/>
              </a:rPr>
              <a:t>draw pictures and write labels</a:t>
            </a:r>
          </a:p>
        </p:txBody>
      </p:sp>
      <p:sp>
        <p:nvSpPr>
          <p:cNvPr id="9" name="TextBox 8">
            <a:extLst>
              <a:ext uri="{FF2B5EF4-FFF2-40B4-BE49-F238E27FC236}">
                <a16:creationId xmlns:a16="http://schemas.microsoft.com/office/drawing/2014/main" id="{05F91343-CB78-8523-9898-CD637368F86A}"/>
              </a:ext>
            </a:extLst>
          </p:cNvPr>
          <p:cNvSpPr txBox="1"/>
          <p:nvPr/>
        </p:nvSpPr>
        <p:spPr>
          <a:xfrm>
            <a:off x="8375147" y="2483314"/>
            <a:ext cx="3595932" cy="1815882"/>
          </a:xfrm>
          <a:prstGeom prst="rect">
            <a:avLst/>
          </a:prstGeom>
          <a:solidFill>
            <a:srgbClr val="D9B3F9"/>
          </a:solidFill>
          <a:ln>
            <a:solidFill>
              <a:schemeClr val="bg2"/>
            </a:solidFill>
          </a:ln>
        </p:spPr>
        <p:txBody>
          <a:bodyPr wrap="square" lIns="91440" tIns="45720" rIns="91440" bIns="45720" rtlCol="0" anchor="t">
            <a:spAutoFit/>
          </a:bodyPr>
          <a:lstStyle/>
          <a:p>
            <a:r>
              <a:rPr lang="en-GB" sz="1400" b="1" u="sng">
                <a:latin typeface="Comic Sans MS"/>
                <a:cs typeface="Arial"/>
              </a:rPr>
              <a:t>Creative Development</a:t>
            </a:r>
          </a:p>
          <a:p>
            <a:r>
              <a:rPr lang="en-GB" sz="1400">
                <a:latin typeface="Comic Sans MS"/>
                <a:cs typeface="Arial"/>
              </a:rPr>
              <a:t>We will </a:t>
            </a:r>
          </a:p>
          <a:p>
            <a:pPr marL="285750" indent="-285750">
              <a:buFont typeface="Arial"/>
              <a:buChar char="•"/>
            </a:pPr>
            <a:r>
              <a:rPr lang="en-GB" sz="1400">
                <a:latin typeface="Comic Sans MS"/>
                <a:cs typeface="Arial"/>
              </a:rPr>
              <a:t>explore and select materials and tools to create different effects</a:t>
            </a:r>
            <a:endParaRPr lang="en-GB"/>
          </a:p>
          <a:p>
            <a:pPr marL="285750" indent="-285750">
              <a:buFont typeface="Arial"/>
              <a:buChar char="•"/>
            </a:pPr>
            <a:r>
              <a:rPr lang="en-GB" sz="1400">
                <a:latin typeface="Comic Sans MS"/>
                <a:cs typeface="Arial"/>
              </a:rPr>
              <a:t>create self-portraits and family portraits</a:t>
            </a:r>
          </a:p>
          <a:p>
            <a:pPr marL="285750" indent="-285750">
              <a:buFont typeface="Arial"/>
              <a:buChar char="•"/>
            </a:pPr>
            <a:r>
              <a:rPr lang="en-GB" sz="1400">
                <a:latin typeface="Comic Sans MS"/>
                <a:cs typeface="Arial"/>
              </a:rPr>
              <a:t>use junk modelling to create buildings</a:t>
            </a:r>
          </a:p>
          <a:p>
            <a:pPr marL="285750" indent="-285750">
              <a:buFont typeface="Arial"/>
              <a:buChar char="•"/>
            </a:pPr>
            <a:r>
              <a:rPr lang="en-GB" sz="1400">
                <a:latin typeface="Comic Sans MS"/>
                <a:cs typeface="Arial"/>
              </a:rPr>
              <a:t>learn and sing songs and rhymes</a:t>
            </a:r>
          </a:p>
        </p:txBody>
      </p:sp>
      <p:sp>
        <p:nvSpPr>
          <p:cNvPr id="10" name="TextBox 9">
            <a:extLst>
              <a:ext uri="{FF2B5EF4-FFF2-40B4-BE49-F238E27FC236}">
                <a16:creationId xmlns:a16="http://schemas.microsoft.com/office/drawing/2014/main" id="{80A81123-74B1-D651-A6FE-9C7929934717}"/>
              </a:ext>
            </a:extLst>
          </p:cNvPr>
          <p:cNvSpPr txBox="1"/>
          <p:nvPr/>
        </p:nvSpPr>
        <p:spPr>
          <a:xfrm>
            <a:off x="8377312" y="4696445"/>
            <a:ext cx="3619193" cy="1815882"/>
          </a:xfrm>
          <a:prstGeom prst="rect">
            <a:avLst/>
          </a:prstGeom>
          <a:solidFill>
            <a:srgbClr val="F5CDB7"/>
          </a:solidFill>
          <a:ln>
            <a:solidFill>
              <a:schemeClr val="accent1"/>
            </a:solidFill>
          </a:ln>
        </p:spPr>
        <p:txBody>
          <a:bodyPr wrap="square" lIns="91440" tIns="45720" rIns="91440" bIns="45720" rtlCol="0" anchor="t">
            <a:spAutoFit/>
          </a:bodyPr>
          <a:lstStyle/>
          <a:p>
            <a:r>
              <a:rPr lang="en-GB" sz="1400" b="1" u="sng">
                <a:latin typeface="Comic Sans MS"/>
                <a:cs typeface="Arial"/>
              </a:rPr>
              <a:t>Physical development</a:t>
            </a:r>
            <a:endParaRPr lang="en-US" sz="1400" b="1">
              <a:latin typeface="Comic Sans MS"/>
            </a:endParaRPr>
          </a:p>
          <a:p>
            <a:r>
              <a:rPr lang="en-GB" sz="1400">
                <a:latin typeface="Comic Sans MS"/>
                <a:cs typeface="Arial"/>
              </a:rPr>
              <a:t>We will develop fine motor skills including using small tools to cut, paint and eat lunch.</a:t>
            </a:r>
          </a:p>
          <a:p>
            <a:endParaRPr lang="en-GB" sz="1400">
              <a:latin typeface="Comic Sans MS"/>
              <a:ea typeface="Calibri"/>
              <a:cs typeface="Arial"/>
            </a:endParaRPr>
          </a:p>
          <a:p>
            <a:r>
              <a:rPr lang="en-GB" sz="1400">
                <a:latin typeface="Comic Sans MS"/>
                <a:ea typeface="Calibri"/>
                <a:cs typeface="Arial"/>
              </a:rPr>
              <a:t>We will develop gross motor skills in the outdoor area using bikes and equipment and in PE lessons.</a:t>
            </a:r>
          </a:p>
        </p:txBody>
      </p:sp>
      <p:pic>
        <p:nvPicPr>
          <p:cNvPr id="14" name="Picture 13" descr="summerside">
            <a:extLst>
              <a:ext uri="{FF2B5EF4-FFF2-40B4-BE49-F238E27FC236}">
                <a16:creationId xmlns:a16="http://schemas.microsoft.com/office/drawing/2014/main" id="{220E46F3-2C8E-F889-4CE7-D6E1841F75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90068" y="6338385"/>
            <a:ext cx="967016" cy="330890"/>
          </a:xfrm>
          <a:prstGeom prst="rect">
            <a:avLst/>
          </a:prstGeom>
          <a:noFill/>
          <a:ln>
            <a:noFill/>
          </a:ln>
        </p:spPr>
      </p:pic>
      <p:sp>
        <p:nvSpPr>
          <p:cNvPr id="15" name="TextBox 14">
            <a:extLst>
              <a:ext uri="{FF2B5EF4-FFF2-40B4-BE49-F238E27FC236}">
                <a16:creationId xmlns:a16="http://schemas.microsoft.com/office/drawing/2014/main" id="{8983755B-DBF0-C379-B497-EA7A1C5DE20D}"/>
              </a:ext>
            </a:extLst>
          </p:cNvPr>
          <p:cNvSpPr txBox="1"/>
          <p:nvPr/>
        </p:nvSpPr>
        <p:spPr>
          <a:xfrm>
            <a:off x="4353021" y="1311498"/>
            <a:ext cx="3060670" cy="2308324"/>
          </a:xfrm>
          <a:prstGeom prst="rect">
            <a:avLst/>
          </a:prstGeom>
          <a:noFill/>
          <a:ln w="28575">
            <a:solidFill>
              <a:schemeClr val="accent1">
                <a:lumMod val="75000"/>
              </a:schemeClr>
            </a:solidFill>
          </a:ln>
        </p:spPr>
        <p:txBody>
          <a:bodyPr wrap="square" lIns="91440" tIns="45720" rIns="91440" bIns="45720" rtlCol="0" anchor="t">
            <a:spAutoFit/>
          </a:bodyPr>
          <a:lstStyle/>
          <a:p>
            <a:pPr algn="ctr"/>
            <a:r>
              <a:rPr lang="en-GB" b="1" dirty="0">
                <a:latin typeface="Comic Sans MS"/>
              </a:rPr>
              <a:t>Key Texts</a:t>
            </a:r>
          </a:p>
          <a:p>
            <a:pPr algn="ctr"/>
            <a:r>
              <a:rPr lang="en-GB" dirty="0">
                <a:latin typeface="Comic Sans MS"/>
                <a:ea typeface="Calibri"/>
                <a:cs typeface="Calibri"/>
              </a:rPr>
              <a:t>The Colour Monster goes to school</a:t>
            </a:r>
          </a:p>
          <a:p>
            <a:pPr algn="ctr"/>
            <a:r>
              <a:rPr lang="en-GB" dirty="0">
                <a:latin typeface="Comic Sans MS"/>
                <a:ea typeface="Calibri"/>
                <a:cs typeface="Calibri"/>
              </a:rPr>
              <a:t>Super Duper You</a:t>
            </a:r>
          </a:p>
          <a:p>
            <a:pPr algn="ctr"/>
            <a:r>
              <a:rPr lang="en-GB" dirty="0">
                <a:latin typeface="Comic Sans MS"/>
                <a:ea typeface="Calibri"/>
                <a:cs typeface="Calibri"/>
              </a:rPr>
              <a:t>Coming to England</a:t>
            </a:r>
          </a:p>
          <a:p>
            <a:pPr algn="ctr"/>
            <a:r>
              <a:rPr lang="en-GB" dirty="0">
                <a:latin typeface="Comic Sans MS"/>
                <a:ea typeface="Calibri"/>
                <a:cs typeface="Calibri"/>
              </a:rPr>
              <a:t>Funnybones</a:t>
            </a:r>
          </a:p>
          <a:p>
            <a:pPr algn="ctr"/>
            <a:r>
              <a:rPr lang="en-GB" dirty="0">
                <a:latin typeface="Comic Sans MS"/>
                <a:ea typeface="Calibri"/>
                <a:cs typeface="Calibri"/>
              </a:rPr>
              <a:t>What will I be?</a:t>
            </a:r>
          </a:p>
          <a:p>
            <a:pPr algn="ctr"/>
            <a:r>
              <a:rPr lang="en-GB" dirty="0">
                <a:latin typeface="Comic Sans MS"/>
                <a:ea typeface="Calibri"/>
                <a:cs typeface="Calibri"/>
              </a:rPr>
              <a:t>Little Red Riding Hood</a:t>
            </a:r>
          </a:p>
        </p:txBody>
      </p:sp>
      <p:pic>
        <p:nvPicPr>
          <p:cNvPr id="17" name="Picture 16">
            <a:extLst>
              <a:ext uri="{FF2B5EF4-FFF2-40B4-BE49-F238E27FC236}">
                <a16:creationId xmlns:a16="http://schemas.microsoft.com/office/drawing/2014/main" id="{A93C441B-CFF5-EEA8-8404-7C031B367A8E}"/>
              </a:ext>
            </a:extLst>
          </p:cNvPr>
          <p:cNvPicPr>
            <a:picLocks noChangeAspect="1"/>
          </p:cNvPicPr>
          <p:nvPr/>
        </p:nvPicPr>
        <p:blipFill>
          <a:blip r:embed="rId3"/>
          <a:stretch>
            <a:fillRect/>
          </a:stretch>
        </p:blipFill>
        <p:spPr>
          <a:xfrm>
            <a:off x="11431207" y="1874857"/>
            <a:ext cx="561331" cy="514997"/>
          </a:xfrm>
          <a:prstGeom prst="rect">
            <a:avLst/>
          </a:prstGeom>
        </p:spPr>
      </p:pic>
      <p:pic>
        <p:nvPicPr>
          <p:cNvPr id="18" name="Picture 17">
            <a:extLst>
              <a:ext uri="{FF2B5EF4-FFF2-40B4-BE49-F238E27FC236}">
                <a16:creationId xmlns:a16="http://schemas.microsoft.com/office/drawing/2014/main" id="{B9F4B282-E159-8C37-6B99-2C35A15AFB39}"/>
              </a:ext>
            </a:extLst>
          </p:cNvPr>
          <p:cNvPicPr>
            <a:picLocks noChangeAspect="1"/>
          </p:cNvPicPr>
          <p:nvPr/>
        </p:nvPicPr>
        <p:blipFill>
          <a:blip r:embed="rId4"/>
          <a:stretch>
            <a:fillRect/>
          </a:stretch>
        </p:blipFill>
        <p:spPr>
          <a:xfrm>
            <a:off x="11569539" y="251549"/>
            <a:ext cx="438091" cy="495912"/>
          </a:xfrm>
          <a:prstGeom prst="rect">
            <a:avLst/>
          </a:prstGeom>
        </p:spPr>
      </p:pic>
      <mc:AlternateContent xmlns:mc="http://schemas.openxmlformats.org/markup-compatibility/2006" xmlns:p14="http://schemas.microsoft.com/office/powerpoint/2010/main">
        <mc:Choice Requires="p14">
          <p:contentPart p14:bwMode="auto" r:id="rId5">
            <p14:nvContentPartPr>
              <p14:cNvPr id="19" name="Ink 18">
                <a:extLst>
                  <a:ext uri="{FF2B5EF4-FFF2-40B4-BE49-F238E27FC236}">
                    <a16:creationId xmlns:a16="http://schemas.microsoft.com/office/drawing/2014/main" id="{FD294018-1FD3-CEF0-05B6-F0B6D2A1AA3A}"/>
                  </a:ext>
                </a:extLst>
              </p14:cNvPr>
              <p14:cNvContentPartPr/>
              <p14:nvPr/>
            </p14:nvContentPartPr>
            <p14:xfrm>
              <a:off x="15143018" y="5001491"/>
              <a:ext cx="13854" cy="13854"/>
            </p14:xfrm>
          </p:contentPart>
        </mc:Choice>
        <mc:Fallback xmlns="">
          <p:pic>
            <p:nvPicPr>
              <p:cNvPr id="19" name="Ink 18">
                <a:extLst>
                  <a:ext uri="{FF2B5EF4-FFF2-40B4-BE49-F238E27FC236}">
                    <a16:creationId xmlns:a16="http://schemas.microsoft.com/office/drawing/2014/main" id="{FD294018-1FD3-CEF0-05B6-F0B6D2A1AA3A}"/>
                  </a:ext>
                </a:extLst>
              </p:cNvPr>
              <p:cNvPicPr/>
              <p:nvPr/>
            </p:nvPicPr>
            <p:blipFill>
              <a:blip r:embed="rId6"/>
              <a:stretch>
                <a:fillRect/>
              </a:stretch>
            </p:blipFill>
            <p:spPr>
              <a:xfrm>
                <a:off x="14450318" y="4308791"/>
                <a:ext cx="1385400" cy="1385400"/>
              </a:xfrm>
              <a:prstGeom prst="rect">
                <a:avLst/>
              </a:prstGeom>
            </p:spPr>
          </p:pic>
        </mc:Fallback>
      </mc:AlternateContent>
      <p:sp>
        <p:nvSpPr>
          <p:cNvPr id="3" name="TextBox 2">
            <a:extLst>
              <a:ext uri="{FF2B5EF4-FFF2-40B4-BE49-F238E27FC236}">
                <a16:creationId xmlns:a16="http://schemas.microsoft.com/office/drawing/2014/main" id="{898F0910-8036-9C03-962D-CEFA8534DD7C}"/>
              </a:ext>
            </a:extLst>
          </p:cNvPr>
          <p:cNvSpPr txBox="1"/>
          <p:nvPr/>
        </p:nvSpPr>
        <p:spPr>
          <a:xfrm>
            <a:off x="214630" y="104656"/>
            <a:ext cx="3976327" cy="1384995"/>
          </a:xfrm>
          <a:prstGeom prst="rect">
            <a:avLst/>
          </a:prstGeom>
          <a:solidFill>
            <a:schemeClr val="accent5">
              <a:lumMod val="40000"/>
              <a:lumOff val="60000"/>
            </a:schemeClr>
          </a:solidFill>
          <a:ln>
            <a:solidFill>
              <a:schemeClr val="accent1"/>
            </a:solidFill>
          </a:ln>
        </p:spPr>
        <p:txBody>
          <a:bodyPr wrap="square" lIns="91440" tIns="45720" rIns="91440" bIns="45720" rtlCol="0" anchor="t">
            <a:spAutoFit/>
          </a:bodyPr>
          <a:lstStyle/>
          <a:p>
            <a:r>
              <a:rPr lang="en-GB" sz="1400" b="1" u="sng">
                <a:latin typeface="Comic Sans MS"/>
                <a:ea typeface="Calibri"/>
                <a:cs typeface="Calibri"/>
              </a:rPr>
              <a:t>Communication and language</a:t>
            </a:r>
          </a:p>
          <a:p>
            <a:r>
              <a:rPr lang="en-GB" sz="1400">
                <a:latin typeface="Comic Sans MS"/>
                <a:ea typeface="Calibri"/>
                <a:cs typeface="Calibri"/>
              </a:rPr>
              <a:t>We will take part in class discussions and</a:t>
            </a:r>
          </a:p>
          <a:p>
            <a:pPr marL="171450" indent="-171450">
              <a:buFont typeface="Arial"/>
              <a:buChar char="•"/>
            </a:pPr>
            <a:r>
              <a:rPr lang="en-GB" sz="1400">
                <a:latin typeface="Comic Sans MS"/>
                <a:ea typeface="Calibri"/>
                <a:cs typeface="Calibri"/>
              </a:rPr>
              <a:t>discuss our feelings and what makes us happy and sad</a:t>
            </a:r>
          </a:p>
          <a:p>
            <a:pPr marL="171450" indent="-171450">
              <a:buFont typeface="Arial"/>
              <a:buChar char="•"/>
            </a:pPr>
            <a:r>
              <a:rPr lang="en-GB" sz="1400">
                <a:latin typeface="Comic Sans MS"/>
                <a:ea typeface="Calibri"/>
                <a:cs typeface="Calibri"/>
              </a:rPr>
              <a:t>talk about who is important to us</a:t>
            </a:r>
          </a:p>
          <a:p>
            <a:pPr marL="171450" indent="-171450">
              <a:buFont typeface="Arial"/>
              <a:buChar char="•"/>
            </a:pPr>
            <a:r>
              <a:rPr lang="en-GB" sz="1400">
                <a:latin typeface="Comic Sans MS"/>
                <a:ea typeface="Calibri"/>
                <a:cs typeface="Calibri"/>
              </a:rPr>
              <a:t>listen to and join in with songs and rhymes</a:t>
            </a:r>
          </a:p>
        </p:txBody>
      </p:sp>
    </p:spTree>
    <p:extLst>
      <p:ext uri="{BB962C8B-B14F-4D97-AF65-F5344CB8AC3E}">
        <p14:creationId xmlns:p14="http://schemas.microsoft.com/office/powerpoint/2010/main" val="557829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EC975-2BAD-5906-CC44-888A85EEA733}"/>
              </a:ext>
            </a:extLst>
          </p:cNvPr>
          <p:cNvSpPr>
            <a:spLocks noGrp="1"/>
          </p:cNvSpPr>
          <p:nvPr>
            <p:ph type="title"/>
          </p:nvPr>
        </p:nvSpPr>
        <p:spPr>
          <a:xfrm>
            <a:off x="4174237" y="260747"/>
            <a:ext cx="3425890" cy="530614"/>
          </a:xfrm>
        </p:spPr>
        <p:txBody>
          <a:bodyPr>
            <a:noAutofit/>
          </a:bodyPr>
          <a:lstStyle/>
          <a:p>
            <a:pPr algn="ctr"/>
            <a:r>
              <a:rPr lang="en-GB" sz="2400" b="1" u="sng">
                <a:solidFill>
                  <a:srgbClr val="0070C0"/>
                </a:solidFill>
              </a:rPr>
              <a:t>Year 1 Autumn 1</a:t>
            </a:r>
            <a:br>
              <a:rPr lang="en-GB" sz="2400" b="1" u="sng">
                <a:solidFill>
                  <a:srgbClr val="0070C0"/>
                </a:solidFill>
              </a:rPr>
            </a:br>
            <a:r>
              <a:rPr lang="en-GB" sz="2400" b="1" u="sng">
                <a:solidFill>
                  <a:srgbClr val="0070C0"/>
                </a:solidFill>
              </a:rPr>
              <a:t>Curriculum overview</a:t>
            </a:r>
          </a:p>
        </p:txBody>
      </p:sp>
      <p:sp>
        <p:nvSpPr>
          <p:cNvPr id="6" name="TextBox 5">
            <a:extLst>
              <a:ext uri="{FF2B5EF4-FFF2-40B4-BE49-F238E27FC236}">
                <a16:creationId xmlns:a16="http://schemas.microsoft.com/office/drawing/2014/main" id="{C1064D16-ADA7-4DE3-F385-6102D629E1FD}"/>
              </a:ext>
            </a:extLst>
          </p:cNvPr>
          <p:cNvSpPr txBox="1"/>
          <p:nvPr/>
        </p:nvSpPr>
        <p:spPr>
          <a:xfrm>
            <a:off x="7545886" y="323683"/>
            <a:ext cx="4306351" cy="1015663"/>
          </a:xfrm>
          <a:prstGeom prst="rect">
            <a:avLst/>
          </a:prstGeom>
          <a:solidFill>
            <a:schemeClr val="accent6">
              <a:lumMod val="40000"/>
              <a:lumOff val="60000"/>
            </a:schemeClr>
          </a:solidFill>
          <a:ln>
            <a:solidFill>
              <a:schemeClr val="accent1"/>
            </a:solidFill>
          </a:ln>
        </p:spPr>
        <p:txBody>
          <a:bodyPr wrap="square" lIns="91440" tIns="45720" rIns="91440" bIns="45720" rtlCol="0" anchor="t">
            <a:spAutoFit/>
          </a:bodyPr>
          <a:lstStyle/>
          <a:p>
            <a:r>
              <a:rPr lang="en-GB" sz="1200" b="1" u="sng">
                <a:latin typeface="Arial"/>
                <a:cs typeface="Arial"/>
              </a:rPr>
              <a:t>RE/PSHE</a:t>
            </a:r>
          </a:p>
          <a:p>
            <a:r>
              <a:rPr lang="en-GB" sz="1200" u="sng">
                <a:latin typeface="Arial"/>
                <a:cs typeface="Arial"/>
              </a:rPr>
              <a:t>RE:</a:t>
            </a:r>
            <a:r>
              <a:rPr lang="en-GB" sz="1200" u="sng">
                <a:latin typeface="Arial"/>
                <a:ea typeface="Calibri"/>
                <a:cs typeface="Arial"/>
              </a:rPr>
              <a:t> </a:t>
            </a:r>
            <a:r>
              <a:rPr lang="en-GB" sz="1200">
                <a:latin typeface="Comic Sans MS"/>
                <a:ea typeface="Calibri"/>
                <a:cs typeface="Arial"/>
              </a:rPr>
              <a:t>What do Christians believe about God? </a:t>
            </a:r>
            <a:endParaRPr lang="en-GB" sz="1200">
              <a:latin typeface="Comic Sans MS"/>
              <a:cs typeface="Arial"/>
            </a:endParaRPr>
          </a:p>
          <a:p>
            <a:r>
              <a:rPr lang="en-GB" sz="1200" u="sng">
                <a:latin typeface="Arial"/>
                <a:cs typeface="Arial"/>
              </a:rPr>
              <a:t>PSHE:</a:t>
            </a:r>
            <a:r>
              <a:rPr lang="en-GB" sz="1200">
                <a:latin typeface="Arial"/>
                <a:cs typeface="Arial"/>
              </a:rPr>
              <a:t> W</a:t>
            </a:r>
            <a:r>
              <a:rPr lang="en-US" sz="1200">
                <a:latin typeface="Comic Sans MS"/>
                <a:cs typeface="Arial"/>
              </a:rPr>
              <a:t>e will discuss when and where we feel special and safe, how to make our class a safe place and </a:t>
            </a:r>
            <a:r>
              <a:rPr lang="en-US" sz="1200" err="1">
                <a:latin typeface="Comic Sans MS"/>
                <a:cs typeface="Arial"/>
              </a:rPr>
              <a:t>recognise</a:t>
            </a:r>
            <a:r>
              <a:rPr lang="en-US" sz="1200">
                <a:latin typeface="Comic Sans MS"/>
                <a:cs typeface="Arial"/>
              </a:rPr>
              <a:t> how it feels to be proud of an achievement.</a:t>
            </a:r>
            <a:endParaRPr lang="en-GB" sz="1200">
              <a:latin typeface="Arial"/>
              <a:ea typeface="Calibri"/>
              <a:cs typeface="Arial"/>
            </a:endParaRPr>
          </a:p>
        </p:txBody>
      </p:sp>
      <p:sp>
        <p:nvSpPr>
          <p:cNvPr id="7" name="TextBox 6">
            <a:extLst>
              <a:ext uri="{FF2B5EF4-FFF2-40B4-BE49-F238E27FC236}">
                <a16:creationId xmlns:a16="http://schemas.microsoft.com/office/drawing/2014/main" id="{3510FE73-DF19-DFC2-C726-47A7F8D3FA68}"/>
              </a:ext>
            </a:extLst>
          </p:cNvPr>
          <p:cNvSpPr txBox="1"/>
          <p:nvPr/>
        </p:nvSpPr>
        <p:spPr>
          <a:xfrm>
            <a:off x="205555" y="529534"/>
            <a:ext cx="4070811" cy="3600986"/>
          </a:xfrm>
          <a:prstGeom prst="rect">
            <a:avLst/>
          </a:prstGeom>
          <a:solidFill>
            <a:schemeClr val="accent4">
              <a:lumMod val="40000"/>
              <a:lumOff val="60000"/>
            </a:schemeClr>
          </a:solidFill>
          <a:ln>
            <a:solidFill>
              <a:schemeClr val="accent1"/>
            </a:solidFill>
          </a:ln>
        </p:spPr>
        <p:txBody>
          <a:bodyPr wrap="square" lIns="91440" tIns="45720" rIns="91440" bIns="45720" rtlCol="0" anchor="t">
            <a:spAutoFit/>
          </a:bodyPr>
          <a:lstStyle/>
          <a:p>
            <a:r>
              <a:rPr lang="en-GB" sz="1200" b="1" u="sng" dirty="0">
                <a:latin typeface="Comic Sans MS"/>
                <a:cs typeface="Arial"/>
              </a:rPr>
              <a:t>Maths</a:t>
            </a:r>
          </a:p>
          <a:p>
            <a:r>
              <a:rPr lang="en-US" sz="1200" b="1" dirty="0">
                <a:latin typeface="Comic Sans MS"/>
                <a:cs typeface="Arial"/>
              </a:rPr>
              <a:t>Numbers to 10</a:t>
            </a:r>
            <a:endParaRPr lang="en-GB" sz="1200" dirty="0">
              <a:latin typeface="Comic Sans MS"/>
            </a:endParaRPr>
          </a:p>
          <a:p>
            <a:pPr marL="285750" indent="-285750">
              <a:buFont typeface="Arial"/>
              <a:buChar char="•"/>
            </a:pPr>
            <a:r>
              <a:rPr lang="en-US" sz="1200" dirty="0">
                <a:latin typeface="Comic Sans MS"/>
                <a:cs typeface="Arial"/>
              </a:rPr>
              <a:t>sorting, counting and representing objects</a:t>
            </a:r>
            <a:endParaRPr lang="en-GB" sz="1200" dirty="0">
              <a:latin typeface="Comic Sans MS"/>
            </a:endParaRPr>
          </a:p>
          <a:p>
            <a:pPr marL="285750" indent="-285750">
              <a:buFont typeface="Arial"/>
              <a:buChar char="•"/>
            </a:pPr>
            <a:r>
              <a:rPr lang="en-US" sz="1200" dirty="0">
                <a:latin typeface="Comic Sans MS"/>
                <a:cs typeface="Arial"/>
              </a:rPr>
              <a:t>count, read and write forwards and backwards from any number to 10</a:t>
            </a:r>
            <a:endParaRPr lang="en-GB" sz="1200" dirty="0">
              <a:latin typeface="Comic Sans MS"/>
            </a:endParaRPr>
          </a:p>
          <a:p>
            <a:pPr marL="285750" indent="-285750">
              <a:buFont typeface="Arial"/>
              <a:buChar char="•"/>
            </a:pPr>
            <a:r>
              <a:rPr lang="en-US" sz="1200" dirty="0">
                <a:latin typeface="Comic Sans MS"/>
                <a:cs typeface="Arial"/>
              </a:rPr>
              <a:t>count one more and one less</a:t>
            </a:r>
            <a:endParaRPr lang="en-GB" sz="1200" dirty="0">
              <a:latin typeface="Comic Sans MS"/>
            </a:endParaRPr>
          </a:p>
          <a:p>
            <a:pPr marL="285750" indent="-285750">
              <a:buFont typeface="Arial"/>
              <a:buChar char="•"/>
            </a:pPr>
            <a:r>
              <a:rPr lang="en-US" sz="1200" dirty="0">
                <a:latin typeface="Comic Sans MS"/>
                <a:cs typeface="Arial"/>
              </a:rPr>
              <a:t>compare groups of objects using language such as equal, more/greater, less/fewer</a:t>
            </a:r>
            <a:endParaRPr lang="en-GB" sz="1200" dirty="0">
              <a:latin typeface="Comic Sans MS"/>
            </a:endParaRPr>
          </a:p>
          <a:p>
            <a:pPr marL="285750" indent="-285750">
              <a:buFont typeface="Arial"/>
              <a:buChar char="•"/>
            </a:pPr>
            <a:r>
              <a:rPr lang="en-US" sz="1200" dirty="0">
                <a:latin typeface="Comic Sans MS"/>
                <a:cs typeface="Arial"/>
              </a:rPr>
              <a:t>introduce &lt; &gt; and = symbols</a:t>
            </a:r>
            <a:endParaRPr lang="en-GB" sz="1200" dirty="0">
              <a:latin typeface="Comic Sans MS"/>
            </a:endParaRPr>
          </a:p>
          <a:p>
            <a:pPr marL="285750" indent="-285750">
              <a:buFont typeface="Arial"/>
              <a:buChar char="•"/>
            </a:pPr>
            <a:r>
              <a:rPr lang="en-US" sz="1200" dirty="0">
                <a:latin typeface="Comic Sans MS"/>
                <a:cs typeface="Arial"/>
              </a:rPr>
              <a:t>compare and order numbers</a:t>
            </a:r>
            <a:endParaRPr lang="en-GB" sz="1200" dirty="0">
              <a:latin typeface="Comic Sans MS"/>
            </a:endParaRPr>
          </a:p>
          <a:p>
            <a:r>
              <a:rPr lang="en-US" sz="1200" b="1" dirty="0">
                <a:latin typeface="Comic Sans MS"/>
                <a:cs typeface="Arial"/>
              </a:rPr>
              <a:t>Addition and Subtraction</a:t>
            </a:r>
            <a:endParaRPr lang="en-GB" sz="1200" dirty="0">
              <a:latin typeface="Comic Sans MS"/>
              <a:ea typeface="Calibri" panose="020F0502020204030204"/>
              <a:cs typeface="Calibri" panose="020F0502020204030204"/>
            </a:endParaRPr>
          </a:p>
          <a:p>
            <a:pPr marL="285750" indent="-285750">
              <a:buFont typeface="Arial"/>
              <a:buChar char="•"/>
            </a:pPr>
            <a:r>
              <a:rPr lang="en-US" sz="1200" dirty="0">
                <a:latin typeface="Comic Sans MS"/>
                <a:cs typeface="Arial"/>
              </a:rPr>
              <a:t>Use the part-whole model</a:t>
            </a:r>
            <a:endParaRPr lang="en-GB" sz="1200" dirty="0">
              <a:latin typeface="Comic Sans MS"/>
            </a:endParaRPr>
          </a:p>
          <a:p>
            <a:pPr marL="285750" indent="-285750">
              <a:buFont typeface="Arial"/>
              <a:buChar char="•"/>
            </a:pPr>
            <a:r>
              <a:rPr lang="en-US" sz="1200" dirty="0">
                <a:latin typeface="Comic Sans MS"/>
                <a:cs typeface="Arial"/>
              </a:rPr>
              <a:t>Use the additional symbol</a:t>
            </a:r>
            <a:endParaRPr lang="en-GB" sz="1200" dirty="0">
              <a:latin typeface="Comic Sans MS"/>
            </a:endParaRPr>
          </a:p>
          <a:p>
            <a:pPr marL="285750" indent="-285750">
              <a:buFont typeface="Arial"/>
              <a:buChar char="•"/>
            </a:pPr>
            <a:r>
              <a:rPr lang="en-US" sz="1200" dirty="0">
                <a:latin typeface="Comic Sans MS"/>
                <a:cs typeface="Arial"/>
              </a:rPr>
              <a:t>Learn number bonds to 10</a:t>
            </a:r>
            <a:endParaRPr lang="en-GB" sz="1200" dirty="0">
              <a:latin typeface="Comic Sans MS"/>
            </a:endParaRPr>
          </a:p>
          <a:p>
            <a:pPr marL="285750" indent="-285750">
              <a:buFont typeface="Arial"/>
              <a:buChar char="•"/>
            </a:pPr>
            <a:r>
              <a:rPr lang="en-US" sz="1200" dirty="0">
                <a:latin typeface="Comic Sans MS"/>
                <a:cs typeface="Arial"/>
              </a:rPr>
              <a:t>Use ordinal number 1st, 2nd, 3rd) compare and order numbers</a:t>
            </a:r>
            <a:endParaRPr lang="en-GB" sz="1200" dirty="0">
              <a:latin typeface="Comic Sans MS"/>
              <a:ea typeface="Calibri" panose="020F0502020204030204"/>
              <a:cs typeface="Calibri" panose="020F0502020204030204"/>
            </a:endParaRPr>
          </a:p>
          <a:p>
            <a:r>
              <a:rPr lang="en-US" sz="1200" b="1" dirty="0">
                <a:latin typeface="Comic Sans MS"/>
                <a:cs typeface="Arial"/>
              </a:rPr>
              <a:t>Geometry</a:t>
            </a:r>
            <a:endParaRPr lang="en-GB" sz="1200" b="1" dirty="0">
              <a:latin typeface="Comic Sans MS"/>
              <a:ea typeface="Calibri"/>
              <a:cs typeface="Calibri"/>
            </a:endParaRPr>
          </a:p>
          <a:p>
            <a:pPr marL="285750" indent="-285750">
              <a:buFont typeface="Arial"/>
              <a:buChar char="•"/>
            </a:pPr>
            <a:r>
              <a:rPr lang="en-US" sz="1200" dirty="0">
                <a:latin typeface="Comic Sans MS"/>
                <a:cs typeface="Arial"/>
              </a:rPr>
              <a:t>Name simple 2d and 3d shapes.</a:t>
            </a:r>
            <a:endParaRPr lang="en-GB" sz="1200" dirty="0">
              <a:latin typeface="Comic Sans MS"/>
            </a:endParaRPr>
          </a:p>
          <a:p>
            <a:endParaRPr lang="en-GB" sz="1200" b="1" u="sng">
              <a:latin typeface="Arial"/>
              <a:cs typeface="Arial"/>
            </a:endParaRPr>
          </a:p>
        </p:txBody>
      </p:sp>
      <p:sp>
        <p:nvSpPr>
          <p:cNvPr id="8" name="TextBox 7">
            <a:extLst>
              <a:ext uri="{FF2B5EF4-FFF2-40B4-BE49-F238E27FC236}">
                <a16:creationId xmlns:a16="http://schemas.microsoft.com/office/drawing/2014/main" id="{E0FEBC3C-889B-2554-4100-B2CEE0B1DB22}"/>
              </a:ext>
            </a:extLst>
          </p:cNvPr>
          <p:cNvSpPr txBox="1"/>
          <p:nvPr/>
        </p:nvSpPr>
        <p:spPr>
          <a:xfrm>
            <a:off x="4389748" y="2558646"/>
            <a:ext cx="4457428" cy="3785652"/>
          </a:xfrm>
          <a:prstGeom prst="rect">
            <a:avLst/>
          </a:prstGeom>
          <a:solidFill>
            <a:srgbClr val="F9B3C4"/>
          </a:solidFill>
          <a:ln>
            <a:solidFill>
              <a:schemeClr val="accent1"/>
            </a:solidFill>
          </a:ln>
        </p:spPr>
        <p:txBody>
          <a:bodyPr wrap="square" lIns="91440" tIns="45720" rIns="91440" bIns="45720" rtlCol="0" anchor="t">
            <a:spAutoFit/>
          </a:bodyPr>
          <a:lstStyle/>
          <a:p>
            <a:r>
              <a:rPr lang="en-GB" sz="1200" b="1" u="sng" dirty="0">
                <a:latin typeface="Arial"/>
                <a:cs typeface="Arial"/>
              </a:rPr>
              <a:t>English</a:t>
            </a:r>
          </a:p>
          <a:p>
            <a:r>
              <a:rPr lang="en-US" sz="1200" dirty="0">
                <a:latin typeface="Comic Sans MS"/>
                <a:cs typeface="Arial"/>
              </a:rPr>
              <a:t>In English we will</a:t>
            </a:r>
            <a:endParaRPr lang="en-GB" sz="1200" dirty="0">
              <a:ea typeface="Calibri"/>
              <a:cs typeface="Calibri"/>
            </a:endParaRPr>
          </a:p>
          <a:p>
            <a:r>
              <a:rPr lang="en-US" sz="1200" u="sng" dirty="0">
                <a:latin typeface="Comic Sans MS"/>
                <a:cs typeface="Arial"/>
              </a:rPr>
              <a:t>Reading</a:t>
            </a:r>
            <a:endParaRPr lang="en-GB" sz="1200" dirty="0">
              <a:ea typeface="Calibri"/>
              <a:cs typeface="Calibri"/>
            </a:endParaRPr>
          </a:p>
          <a:p>
            <a:pPr marL="285750" indent="-285750">
              <a:buFont typeface="Arial"/>
              <a:buChar char="•"/>
            </a:pPr>
            <a:r>
              <a:rPr lang="en-US" sz="1200" dirty="0">
                <a:latin typeface="Comic Sans MS"/>
                <a:cs typeface="Arial"/>
              </a:rPr>
              <a:t>have daily Read Write Inc. phonics lessons, focusing on phonics, reading and writing.</a:t>
            </a:r>
            <a:endParaRPr lang="en-GB" sz="1200" dirty="0">
              <a:ea typeface="Calibri"/>
              <a:cs typeface="Calibri"/>
            </a:endParaRPr>
          </a:p>
          <a:p>
            <a:pPr marL="285750" indent="-285750">
              <a:buFont typeface="Arial"/>
              <a:buChar char="•"/>
            </a:pPr>
            <a:r>
              <a:rPr lang="en-US" sz="1200" dirty="0">
                <a:latin typeface="Comic Sans MS"/>
                <a:cs typeface="Arial"/>
              </a:rPr>
              <a:t>learn letter sounds, blending sounds to read words, segmenting sounds to spell words.</a:t>
            </a:r>
            <a:endParaRPr lang="en-GB" sz="1200" dirty="0">
              <a:ea typeface="Calibri"/>
              <a:cs typeface="Calibri"/>
            </a:endParaRPr>
          </a:p>
          <a:p>
            <a:pPr marL="285750" indent="-285750">
              <a:buFont typeface="Arial"/>
              <a:buChar char="•"/>
            </a:pPr>
            <a:r>
              <a:rPr lang="en-US" sz="1200" dirty="0">
                <a:latin typeface="Comic Sans MS"/>
                <a:cs typeface="Arial"/>
              </a:rPr>
              <a:t>learn to read common exception words, e.g. are, some, and spelling these accurately.</a:t>
            </a:r>
            <a:endParaRPr lang="en-GB" sz="1200" dirty="0">
              <a:ea typeface="Calibri"/>
              <a:cs typeface="Calibri"/>
            </a:endParaRPr>
          </a:p>
          <a:p>
            <a:r>
              <a:rPr lang="en-US" sz="1200" dirty="0">
                <a:latin typeface="Comic Sans MS"/>
                <a:cs typeface="Arial"/>
              </a:rPr>
              <a:t>In class we will read fiction and non fiction books about seasons including Love You Always and The Leaf Thief.</a:t>
            </a:r>
            <a:endParaRPr lang="en-GB" sz="1200" dirty="0">
              <a:ea typeface="Calibri"/>
              <a:cs typeface="Calibri"/>
            </a:endParaRPr>
          </a:p>
          <a:p>
            <a:endParaRPr lang="en-GB" sz="1200">
              <a:ea typeface="Calibri"/>
              <a:cs typeface="Calibri"/>
            </a:endParaRPr>
          </a:p>
          <a:p>
            <a:r>
              <a:rPr lang="en-US" sz="1200" dirty="0">
                <a:latin typeface="Comic Sans MS"/>
                <a:cs typeface="Arial"/>
              </a:rPr>
              <a:t>Writing</a:t>
            </a:r>
            <a:endParaRPr lang="en-GB" sz="1200" dirty="0">
              <a:ea typeface="Calibri"/>
              <a:cs typeface="Calibri"/>
            </a:endParaRPr>
          </a:p>
          <a:p>
            <a:pPr marL="285750" indent="-285750">
              <a:buFont typeface="Arial"/>
              <a:buChar char="•"/>
            </a:pPr>
            <a:r>
              <a:rPr lang="en-US" sz="1200" dirty="0">
                <a:latin typeface="Comic Sans MS"/>
                <a:cs typeface="Arial"/>
              </a:rPr>
              <a:t>say what we want to write aloud before writing it </a:t>
            </a:r>
            <a:endParaRPr lang="en-GB" sz="1200" dirty="0">
              <a:ea typeface="Calibri"/>
              <a:cs typeface="Calibri"/>
            </a:endParaRPr>
          </a:p>
          <a:p>
            <a:pPr marL="285750" indent="-285750">
              <a:buFont typeface="Arial"/>
              <a:buChar char="•"/>
            </a:pPr>
            <a:r>
              <a:rPr lang="en-US" sz="1200" dirty="0">
                <a:latin typeface="Comic Sans MS"/>
                <a:cs typeface="Arial"/>
              </a:rPr>
              <a:t>write labels and sentences about seasons.</a:t>
            </a:r>
            <a:endParaRPr lang="en-GB" sz="1200" dirty="0">
              <a:ea typeface="Calibri"/>
              <a:cs typeface="Calibri"/>
            </a:endParaRPr>
          </a:p>
          <a:p>
            <a:pPr marL="285750" indent="-285750">
              <a:buFont typeface="Arial"/>
              <a:buChar char="•"/>
            </a:pPr>
            <a:r>
              <a:rPr lang="en-US" sz="1200" dirty="0">
                <a:latin typeface="Comic Sans MS"/>
                <a:cs typeface="Arial"/>
              </a:rPr>
              <a:t>write sentences using capital letters, finger spaces and full stops.</a:t>
            </a:r>
            <a:endParaRPr lang="en-GB" sz="1200" dirty="0">
              <a:ea typeface="Calibri"/>
              <a:cs typeface="Calibri"/>
            </a:endParaRPr>
          </a:p>
          <a:p>
            <a:pPr marL="285750" indent="-285750">
              <a:buFont typeface="Arial"/>
              <a:buChar char="•"/>
            </a:pPr>
            <a:r>
              <a:rPr lang="en-US" sz="1200" dirty="0">
                <a:latin typeface="Comic Sans MS"/>
                <a:cs typeface="Arial"/>
              </a:rPr>
              <a:t>Use </a:t>
            </a:r>
            <a:r>
              <a:rPr lang="en-US" sz="1200" dirty="0" err="1">
                <a:latin typeface="Comic Sans MS"/>
                <a:cs typeface="Arial"/>
              </a:rPr>
              <a:t>colourful</a:t>
            </a:r>
            <a:r>
              <a:rPr lang="en-US" sz="1200" dirty="0">
                <a:latin typeface="Comic Sans MS"/>
                <a:cs typeface="Arial"/>
              </a:rPr>
              <a:t> semantics to help us build and write sentences.</a:t>
            </a:r>
            <a:endParaRPr lang="en-GB" sz="1200" dirty="0">
              <a:ea typeface="Calibri"/>
              <a:cs typeface="Calibri"/>
            </a:endParaRPr>
          </a:p>
          <a:p>
            <a:endParaRPr lang="en-GB" sz="1200" b="1" u="sng">
              <a:latin typeface="Arial"/>
              <a:cs typeface="Arial"/>
            </a:endParaRPr>
          </a:p>
        </p:txBody>
      </p:sp>
      <p:sp>
        <p:nvSpPr>
          <p:cNvPr id="9" name="TextBox 8">
            <a:extLst>
              <a:ext uri="{FF2B5EF4-FFF2-40B4-BE49-F238E27FC236}">
                <a16:creationId xmlns:a16="http://schemas.microsoft.com/office/drawing/2014/main" id="{05F91343-CB78-8523-9898-CD637368F86A}"/>
              </a:ext>
            </a:extLst>
          </p:cNvPr>
          <p:cNvSpPr txBox="1"/>
          <p:nvPr/>
        </p:nvSpPr>
        <p:spPr>
          <a:xfrm>
            <a:off x="8905386" y="1994299"/>
            <a:ext cx="3059789" cy="1015663"/>
          </a:xfrm>
          <a:prstGeom prst="rect">
            <a:avLst/>
          </a:prstGeom>
          <a:solidFill>
            <a:srgbClr val="D9B3F9"/>
          </a:solidFill>
          <a:ln>
            <a:solidFill>
              <a:schemeClr val="bg2"/>
            </a:solidFill>
          </a:ln>
        </p:spPr>
        <p:txBody>
          <a:bodyPr wrap="square" lIns="91440" tIns="45720" rIns="91440" bIns="45720" rtlCol="0" anchor="t">
            <a:spAutoFit/>
          </a:bodyPr>
          <a:lstStyle/>
          <a:p>
            <a:r>
              <a:rPr lang="en-GB" sz="1200" b="1" u="sng" dirty="0">
                <a:latin typeface="Comic Sans MS"/>
                <a:cs typeface="Arial"/>
              </a:rPr>
              <a:t>Art &amp; Design Technology</a:t>
            </a:r>
            <a:endParaRPr lang="en-US" sz="1200">
              <a:latin typeface="Comic Sans MS"/>
              <a:ea typeface="Calibri" panose="020F0502020204030204"/>
              <a:cs typeface="Calibri" panose="020F0502020204030204"/>
            </a:endParaRPr>
          </a:p>
          <a:p>
            <a:r>
              <a:rPr lang="en-US" sz="1200" dirty="0">
                <a:latin typeface="Comic Sans MS"/>
                <a:cs typeface="Arial"/>
              </a:rPr>
              <a:t>This term we will be learning all about self portraits. We will learn what abstract art is and learn about the artist Pablo Piccasso.</a:t>
            </a:r>
            <a:endParaRPr lang="en-US" sz="1200" dirty="0">
              <a:ea typeface="Calibri"/>
              <a:cs typeface="Calibri"/>
            </a:endParaRPr>
          </a:p>
        </p:txBody>
      </p:sp>
      <p:sp>
        <p:nvSpPr>
          <p:cNvPr id="10" name="TextBox 9">
            <a:extLst>
              <a:ext uri="{FF2B5EF4-FFF2-40B4-BE49-F238E27FC236}">
                <a16:creationId xmlns:a16="http://schemas.microsoft.com/office/drawing/2014/main" id="{80A81123-74B1-D651-A6FE-9C7929934717}"/>
              </a:ext>
            </a:extLst>
          </p:cNvPr>
          <p:cNvSpPr txBox="1"/>
          <p:nvPr/>
        </p:nvSpPr>
        <p:spPr>
          <a:xfrm>
            <a:off x="206959" y="5280957"/>
            <a:ext cx="3244438" cy="646331"/>
          </a:xfrm>
          <a:prstGeom prst="rect">
            <a:avLst/>
          </a:prstGeom>
          <a:solidFill>
            <a:srgbClr val="F5CDB7"/>
          </a:solidFill>
          <a:ln>
            <a:solidFill>
              <a:schemeClr val="accent1"/>
            </a:solidFill>
          </a:ln>
        </p:spPr>
        <p:txBody>
          <a:bodyPr wrap="square" lIns="91440" tIns="45720" rIns="91440" bIns="45720" rtlCol="0" anchor="t">
            <a:spAutoFit/>
          </a:bodyPr>
          <a:lstStyle/>
          <a:p>
            <a:r>
              <a:rPr lang="en-GB" sz="1200" b="1" u="sng">
                <a:latin typeface="Arial"/>
                <a:cs typeface="Arial"/>
              </a:rPr>
              <a:t>PE</a:t>
            </a:r>
          </a:p>
          <a:p>
            <a:r>
              <a:rPr lang="en-US" sz="1200">
                <a:latin typeface="Comic Sans MS"/>
                <a:ea typeface="Calibri"/>
                <a:cs typeface="Calibri"/>
              </a:rPr>
              <a:t>We are performing dances using basic movement patterns.</a:t>
            </a:r>
            <a:endParaRPr lang="en-GB" sz="1200">
              <a:ea typeface="Calibri" panose="020F0502020204030204"/>
              <a:cs typeface="Calibri" panose="020F0502020204030204"/>
            </a:endParaRPr>
          </a:p>
        </p:txBody>
      </p:sp>
      <p:sp>
        <p:nvSpPr>
          <p:cNvPr id="11" name="TextBox 10">
            <a:extLst>
              <a:ext uri="{FF2B5EF4-FFF2-40B4-BE49-F238E27FC236}">
                <a16:creationId xmlns:a16="http://schemas.microsoft.com/office/drawing/2014/main" id="{D92341AE-EE4C-F19A-042B-A28C8B8C4378}"/>
              </a:ext>
            </a:extLst>
          </p:cNvPr>
          <p:cNvSpPr txBox="1"/>
          <p:nvPr/>
        </p:nvSpPr>
        <p:spPr>
          <a:xfrm>
            <a:off x="9115421" y="4494209"/>
            <a:ext cx="2751722" cy="1569660"/>
          </a:xfrm>
          <a:prstGeom prst="rect">
            <a:avLst/>
          </a:prstGeom>
          <a:solidFill>
            <a:srgbClr val="D8E3AF"/>
          </a:solidFill>
          <a:ln>
            <a:solidFill>
              <a:schemeClr val="accent1"/>
            </a:solidFill>
          </a:ln>
        </p:spPr>
        <p:txBody>
          <a:bodyPr wrap="square" lIns="91440" tIns="45720" rIns="91440" bIns="45720" rtlCol="0" anchor="t">
            <a:spAutoFit/>
          </a:bodyPr>
          <a:lstStyle/>
          <a:p>
            <a:r>
              <a:rPr lang="en-GB" sz="1200" b="1" u="sng" dirty="0">
                <a:latin typeface="Comic Sans MS"/>
                <a:cs typeface="Arial"/>
              </a:rPr>
              <a:t>Science</a:t>
            </a:r>
          </a:p>
          <a:p>
            <a:r>
              <a:rPr lang="en-US" sz="1200" dirty="0">
                <a:latin typeface="Comic Sans MS"/>
                <a:ea typeface="Calibri"/>
                <a:cs typeface="Arial"/>
              </a:rPr>
              <a:t>In science we will</a:t>
            </a:r>
            <a:endParaRPr lang="en-GB" sz="1200" dirty="0">
              <a:latin typeface="Comic Sans MS"/>
              <a:ea typeface="Calibri"/>
              <a:cs typeface="Calibri"/>
            </a:endParaRPr>
          </a:p>
          <a:p>
            <a:pPr marL="285750" indent="-285750">
              <a:buFont typeface="Arial"/>
              <a:buChar char="•"/>
            </a:pPr>
            <a:r>
              <a:rPr lang="en-US" sz="1200" dirty="0">
                <a:latin typeface="Comic Sans MS"/>
                <a:ea typeface="Calibri"/>
                <a:cs typeface="Arial"/>
              </a:rPr>
              <a:t>Observe changes across the four seasons - go for an autumn walk in </a:t>
            </a:r>
            <a:r>
              <a:rPr lang="en-US" sz="1200" dirty="0" err="1">
                <a:latin typeface="Comic Sans MS"/>
                <a:ea typeface="Calibri"/>
                <a:cs typeface="Arial"/>
              </a:rPr>
              <a:t>Coppetts</a:t>
            </a:r>
            <a:r>
              <a:rPr lang="en-US" sz="1200" dirty="0">
                <a:latin typeface="Comic Sans MS"/>
                <a:ea typeface="Calibri"/>
                <a:cs typeface="Arial"/>
              </a:rPr>
              <a:t> Wood</a:t>
            </a:r>
            <a:endParaRPr lang="en-GB" sz="1200" dirty="0">
              <a:latin typeface="Comic Sans MS"/>
              <a:ea typeface="Calibri"/>
              <a:cs typeface="Calibri"/>
            </a:endParaRPr>
          </a:p>
          <a:p>
            <a:pPr marL="285750" indent="-285750">
              <a:buFont typeface="Arial"/>
              <a:buChar char="•"/>
            </a:pPr>
            <a:r>
              <a:rPr lang="en-US" sz="1200" dirty="0">
                <a:latin typeface="Comic Sans MS"/>
                <a:ea typeface="Calibri"/>
                <a:cs typeface="Arial"/>
              </a:rPr>
              <a:t>Observe how the length of a day varies across the seasons</a:t>
            </a:r>
            <a:endParaRPr lang="en-GB" sz="1200" dirty="0">
              <a:ea typeface="Calibri"/>
              <a:cs typeface="Calibri"/>
            </a:endParaRPr>
          </a:p>
          <a:p>
            <a:endParaRPr lang="en-GB" sz="1200" b="1" u="sng">
              <a:latin typeface="Arial"/>
              <a:ea typeface="Calibri"/>
              <a:cs typeface="Arial"/>
            </a:endParaRPr>
          </a:p>
        </p:txBody>
      </p:sp>
      <p:sp>
        <p:nvSpPr>
          <p:cNvPr id="12" name="TextBox 11">
            <a:extLst>
              <a:ext uri="{FF2B5EF4-FFF2-40B4-BE49-F238E27FC236}">
                <a16:creationId xmlns:a16="http://schemas.microsoft.com/office/drawing/2014/main" id="{3954E917-559A-415D-A4E7-CA5DD461E1FF}"/>
              </a:ext>
            </a:extLst>
          </p:cNvPr>
          <p:cNvSpPr txBox="1"/>
          <p:nvPr/>
        </p:nvSpPr>
        <p:spPr>
          <a:xfrm>
            <a:off x="189074" y="4302317"/>
            <a:ext cx="4092749" cy="830997"/>
          </a:xfrm>
          <a:prstGeom prst="rect">
            <a:avLst/>
          </a:prstGeom>
          <a:solidFill>
            <a:schemeClr val="accent5">
              <a:lumMod val="40000"/>
              <a:lumOff val="60000"/>
            </a:schemeClr>
          </a:solidFill>
          <a:ln>
            <a:solidFill>
              <a:schemeClr val="accent1"/>
            </a:solidFill>
          </a:ln>
        </p:spPr>
        <p:txBody>
          <a:bodyPr wrap="square" lIns="91440" tIns="45720" rIns="91440" bIns="45720" rtlCol="0" anchor="t">
            <a:spAutoFit/>
          </a:bodyPr>
          <a:lstStyle/>
          <a:p>
            <a:r>
              <a:rPr lang="en-GB" sz="1200" b="1" u="sng" dirty="0">
                <a:latin typeface="Comic Sans MS"/>
                <a:cs typeface="Arial"/>
              </a:rPr>
              <a:t>Music:</a:t>
            </a:r>
          </a:p>
          <a:p>
            <a:r>
              <a:rPr lang="en-GB" sz="1200" dirty="0">
                <a:latin typeface="Comic Sans MS"/>
                <a:cs typeface="Arial"/>
              </a:rPr>
              <a:t>In our topic; My favourite things, we are learning to keep a steady beat. We will learn to move our bodies in time to music.</a:t>
            </a:r>
          </a:p>
        </p:txBody>
      </p:sp>
      <p:pic>
        <p:nvPicPr>
          <p:cNvPr id="14" name="Picture 13" descr="summerside">
            <a:extLst>
              <a:ext uri="{FF2B5EF4-FFF2-40B4-BE49-F238E27FC236}">
                <a16:creationId xmlns:a16="http://schemas.microsoft.com/office/drawing/2014/main" id="{220E46F3-2C8E-F889-4CE7-D6E1841F75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06305" y="6387946"/>
            <a:ext cx="967016" cy="330890"/>
          </a:xfrm>
          <a:prstGeom prst="rect">
            <a:avLst/>
          </a:prstGeom>
          <a:noFill/>
          <a:ln>
            <a:noFill/>
          </a:ln>
        </p:spPr>
      </p:pic>
      <p:sp>
        <p:nvSpPr>
          <p:cNvPr id="15" name="TextBox 14">
            <a:extLst>
              <a:ext uri="{FF2B5EF4-FFF2-40B4-BE49-F238E27FC236}">
                <a16:creationId xmlns:a16="http://schemas.microsoft.com/office/drawing/2014/main" id="{8983755B-DBF0-C379-B497-EA7A1C5DE20D}"/>
              </a:ext>
            </a:extLst>
          </p:cNvPr>
          <p:cNvSpPr txBox="1"/>
          <p:nvPr/>
        </p:nvSpPr>
        <p:spPr>
          <a:xfrm>
            <a:off x="4566290" y="850909"/>
            <a:ext cx="2643465" cy="1661993"/>
          </a:xfrm>
          <a:prstGeom prst="rect">
            <a:avLst/>
          </a:prstGeom>
          <a:noFill/>
          <a:ln w="28575">
            <a:solidFill>
              <a:schemeClr val="accent1">
                <a:lumMod val="75000"/>
              </a:schemeClr>
            </a:solidFill>
          </a:ln>
        </p:spPr>
        <p:txBody>
          <a:bodyPr wrap="square" lIns="91440" tIns="45720" rIns="91440" bIns="45720" rtlCol="0" anchor="t">
            <a:spAutoFit/>
          </a:bodyPr>
          <a:lstStyle/>
          <a:p>
            <a:pPr algn="ctr"/>
            <a:r>
              <a:rPr lang="en-GB" b="1" dirty="0">
                <a:latin typeface="Comic Sans MS"/>
              </a:rPr>
              <a:t>Key Texts</a:t>
            </a:r>
          </a:p>
          <a:p>
            <a:r>
              <a:rPr lang="en-GB" sz="1200" dirty="0">
                <a:latin typeface="Comic Sans MS"/>
                <a:ea typeface="Calibri"/>
                <a:cs typeface="Calibri"/>
              </a:rPr>
              <a:t>Love You Always </a:t>
            </a:r>
          </a:p>
          <a:p>
            <a:r>
              <a:rPr lang="en-GB" sz="1200" dirty="0">
                <a:latin typeface="Comic Sans MS"/>
                <a:ea typeface="Calibri"/>
                <a:cs typeface="Calibri"/>
              </a:rPr>
              <a:t>The Squirrels who Squabbled </a:t>
            </a:r>
          </a:p>
          <a:p>
            <a:endParaRPr lang="en-GB" sz="1200" dirty="0">
              <a:latin typeface="Comic Sans MS"/>
              <a:ea typeface="Calibri"/>
              <a:cs typeface="Calibri"/>
            </a:endParaRPr>
          </a:p>
          <a:p>
            <a:endParaRPr lang="en-GB" sz="1200">
              <a:latin typeface="Comic Sans MS"/>
              <a:ea typeface="Calibri"/>
              <a:cs typeface="Calibri"/>
            </a:endParaRPr>
          </a:p>
          <a:p>
            <a:endParaRPr lang="en-GB" sz="1200">
              <a:latin typeface="Comic Sans MS"/>
              <a:ea typeface="Calibri"/>
              <a:cs typeface="Times New Roman"/>
            </a:endParaRPr>
          </a:p>
          <a:p>
            <a:endParaRPr lang="en-GB" sz="1200" dirty="0">
              <a:latin typeface="Comic Sans MS"/>
              <a:ea typeface="Calibri"/>
              <a:cs typeface="Times New Roman"/>
            </a:endParaRPr>
          </a:p>
          <a:p>
            <a:endParaRPr lang="en-GB" sz="1200" dirty="0">
              <a:latin typeface="Comic Sans MS"/>
              <a:ea typeface="Calibri"/>
              <a:cs typeface="Calibri"/>
            </a:endParaRPr>
          </a:p>
        </p:txBody>
      </p:sp>
      <p:pic>
        <p:nvPicPr>
          <p:cNvPr id="17" name="Picture 16">
            <a:extLst>
              <a:ext uri="{FF2B5EF4-FFF2-40B4-BE49-F238E27FC236}">
                <a16:creationId xmlns:a16="http://schemas.microsoft.com/office/drawing/2014/main" id="{A93C441B-CFF5-EEA8-8404-7C031B367A8E}"/>
              </a:ext>
            </a:extLst>
          </p:cNvPr>
          <p:cNvPicPr>
            <a:picLocks noChangeAspect="1"/>
          </p:cNvPicPr>
          <p:nvPr/>
        </p:nvPicPr>
        <p:blipFill>
          <a:blip r:embed="rId3"/>
          <a:stretch>
            <a:fillRect/>
          </a:stretch>
        </p:blipFill>
        <p:spPr>
          <a:xfrm>
            <a:off x="11208323" y="1187926"/>
            <a:ext cx="561331" cy="514997"/>
          </a:xfrm>
          <a:prstGeom prst="rect">
            <a:avLst/>
          </a:prstGeom>
        </p:spPr>
      </p:pic>
      <p:pic>
        <p:nvPicPr>
          <p:cNvPr id="18" name="Picture 17">
            <a:extLst>
              <a:ext uri="{FF2B5EF4-FFF2-40B4-BE49-F238E27FC236}">
                <a16:creationId xmlns:a16="http://schemas.microsoft.com/office/drawing/2014/main" id="{B9F4B282-E159-8C37-6B99-2C35A15AFB39}"/>
              </a:ext>
            </a:extLst>
          </p:cNvPr>
          <p:cNvPicPr>
            <a:picLocks noChangeAspect="1"/>
          </p:cNvPicPr>
          <p:nvPr/>
        </p:nvPicPr>
        <p:blipFill>
          <a:blip r:embed="rId4"/>
          <a:stretch>
            <a:fillRect/>
          </a:stretch>
        </p:blipFill>
        <p:spPr>
          <a:xfrm>
            <a:off x="11432129" y="264041"/>
            <a:ext cx="438091" cy="495912"/>
          </a:xfrm>
          <a:prstGeom prst="rect">
            <a:avLst/>
          </a:prstGeom>
        </p:spPr>
      </p:pic>
      <mc:AlternateContent xmlns:mc="http://schemas.openxmlformats.org/markup-compatibility/2006" xmlns:p14="http://schemas.microsoft.com/office/powerpoint/2010/main">
        <mc:Choice Requires="p14">
          <p:contentPart p14:bwMode="auto" r:id="rId5">
            <p14:nvContentPartPr>
              <p14:cNvPr id="19" name="Ink 18">
                <a:extLst>
                  <a:ext uri="{FF2B5EF4-FFF2-40B4-BE49-F238E27FC236}">
                    <a16:creationId xmlns:a16="http://schemas.microsoft.com/office/drawing/2014/main" id="{FD294018-1FD3-CEF0-05B6-F0B6D2A1AA3A}"/>
                  </a:ext>
                </a:extLst>
              </p14:cNvPr>
              <p14:cNvContentPartPr/>
              <p14:nvPr/>
            </p14:nvContentPartPr>
            <p14:xfrm>
              <a:off x="15143018" y="5001491"/>
              <a:ext cx="13854" cy="13854"/>
            </p14:xfrm>
          </p:contentPart>
        </mc:Choice>
        <mc:Fallback xmlns="">
          <p:pic>
            <p:nvPicPr>
              <p:cNvPr id="19" name="Ink 18">
                <a:extLst>
                  <a:ext uri="{FF2B5EF4-FFF2-40B4-BE49-F238E27FC236}">
                    <a16:creationId xmlns:a16="http://schemas.microsoft.com/office/drawing/2014/main" id="{FD294018-1FD3-CEF0-05B6-F0B6D2A1AA3A}"/>
                  </a:ext>
                </a:extLst>
              </p:cNvPr>
              <p:cNvPicPr/>
              <p:nvPr/>
            </p:nvPicPr>
            <p:blipFill>
              <a:blip r:embed="rId6"/>
              <a:stretch>
                <a:fillRect/>
              </a:stretch>
            </p:blipFill>
            <p:spPr>
              <a:xfrm>
                <a:off x="14450318" y="4308791"/>
                <a:ext cx="1385400" cy="1385400"/>
              </a:xfrm>
              <a:prstGeom prst="rect">
                <a:avLst/>
              </a:prstGeom>
            </p:spPr>
          </p:pic>
        </mc:Fallback>
      </mc:AlternateContent>
      <p:sp>
        <p:nvSpPr>
          <p:cNvPr id="3" name="TextBox 2">
            <a:extLst>
              <a:ext uri="{FF2B5EF4-FFF2-40B4-BE49-F238E27FC236}">
                <a16:creationId xmlns:a16="http://schemas.microsoft.com/office/drawing/2014/main" id="{6F810E35-1F8B-3102-BE61-14EA969988A4}"/>
              </a:ext>
            </a:extLst>
          </p:cNvPr>
          <p:cNvSpPr txBox="1"/>
          <p:nvPr/>
        </p:nvSpPr>
        <p:spPr>
          <a:xfrm>
            <a:off x="9102850" y="3196440"/>
            <a:ext cx="2661537" cy="1107996"/>
          </a:xfrm>
          <a:prstGeom prst="rect">
            <a:avLst/>
          </a:prstGeom>
          <a:solidFill>
            <a:srgbClr val="F5CDB7"/>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b="1" u="sng" dirty="0">
                <a:latin typeface="Comic Sans MS"/>
                <a:ea typeface="+mn-lt"/>
                <a:cs typeface="+mn-lt"/>
              </a:rPr>
              <a:t>Geography</a:t>
            </a:r>
            <a:endParaRPr lang="en-US" sz="1100" dirty="0">
              <a:latin typeface="Comic Sans MS"/>
              <a:ea typeface="+mn-lt"/>
              <a:cs typeface="+mn-lt"/>
            </a:endParaRPr>
          </a:p>
          <a:p>
            <a:r>
              <a:rPr lang="en-US" sz="1100" dirty="0">
                <a:latin typeface="Comic Sans MS"/>
                <a:ea typeface="+mn-lt"/>
                <a:cs typeface="+mn-lt"/>
              </a:rPr>
              <a:t>This term we will learn about the local area. We will learn about where we live in the world and </a:t>
            </a:r>
            <a:r>
              <a:rPr lang="en-US" sz="1100" dirty="0" err="1">
                <a:latin typeface="Comic Sans MS"/>
                <a:ea typeface="+mn-lt"/>
                <a:cs typeface="+mn-lt"/>
              </a:rPr>
              <a:t>recognise</a:t>
            </a:r>
            <a:r>
              <a:rPr lang="en-US" sz="1100" dirty="0">
                <a:latin typeface="Comic Sans MS"/>
                <a:ea typeface="+mn-lt"/>
                <a:cs typeface="+mn-lt"/>
              </a:rPr>
              <a:t> the human and physical features around us.</a:t>
            </a:r>
            <a:endParaRPr lang="en-US" sz="1100">
              <a:latin typeface="Comic Sans MS"/>
              <a:ea typeface="Calibri"/>
              <a:cs typeface="Calibri"/>
            </a:endParaRPr>
          </a:p>
        </p:txBody>
      </p:sp>
      <p:pic>
        <p:nvPicPr>
          <p:cNvPr id="4" name="Picture 3">
            <a:extLst>
              <a:ext uri="{FF2B5EF4-FFF2-40B4-BE49-F238E27FC236}">
                <a16:creationId xmlns:a16="http://schemas.microsoft.com/office/drawing/2014/main" id="{1CA999C9-0194-4370-A32B-D36FE9802367}"/>
              </a:ext>
            </a:extLst>
          </p:cNvPr>
          <p:cNvPicPr>
            <a:picLocks noChangeAspect="1"/>
          </p:cNvPicPr>
          <p:nvPr/>
        </p:nvPicPr>
        <p:blipFill>
          <a:blip r:embed="rId7"/>
          <a:stretch>
            <a:fillRect/>
          </a:stretch>
        </p:blipFill>
        <p:spPr>
          <a:xfrm>
            <a:off x="5387663" y="1555984"/>
            <a:ext cx="883892" cy="945840"/>
          </a:xfrm>
          <a:prstGeom prst="rect">
            <a:avLst/>
          </a:prstGeom>
        </p:spPr>
      </p:pic>
    </p:spTree>
    <p:extLst>
      <p:ext uri="{BB962C8B-B14F-4D97-AF65-F5344CB8AC3E}">
        <p14:creationId xmlns:p14="http://schemas.microsoft.com/office/powerpoint/2010/main" val="4477518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EC975-2BAD-5906-CC44-888A85EEA733}"/>
              </a:ext>
            </a:extLst>
          </p:cNvPr>
          <p:cNvSpPr>
            <a:spLocks noGrp="1"/>
          </p:cNvSpPr>
          <p:nvPr>
            <p:ph type="title"/>
          </p:nvPr>
        </p:nvSpPr>
        <p:spPr>
          <a:xfrm>
            <a:off x="4367966" y="67018"/>
            <a:ext cx="3425890" cy="530614"/>
          </a:xfrm>
        </p:spPr>
        <p:txBody>
          <a:bodyPr>
            <a:noAutofit/>
          </a:bodyPr>
          <a:lstStyle/>
          <a:p>
            <a:pPr algn="ctr"/>
            <a:r>
              <a:rPr lang="en-GB" sz="2400" b="1" u="sng">
                <a:solidFill>
                  <a:srgbClr val="0070C0"/>
                </a:solidFill>
              </a:rPr>
              <a:t>Year 2 Autumn 1</a:t>
            </a:r>
            <a:br>
              <a:rPr lang="en-GB" sz="2400" b="1" u="sng">
                <a:solidFill>
                  <a:srgbClr val="0070C0"/>
                </a:solidFill>
              </a:rPr>
            </a:br>
            <a:r>
              <a:rPr lang="en-GB" sz="2400" b="1" u="sng">
                <a:solidFill>
                  <a:srgbClr val="0070C0"/>
                </a:solidFill>
              </a:rPr>
              <a:t>Curriculum overview</a:t>
            </a:r>
          </a:p>
        </p:txBody>
      </p:sp>
      <p:sp>
        <p:nvSpPr>
          <p:cNvPr id="5" name="TextBox 4">
            <a:extLst>
              <a:ext uri="{FF2B5EF4-FFF2-40B4-BE49-F238E27FC236}">
                <a16:creationId xmlns:a16="http://schemas.microsoft.com/office/drawing/2014/main" id="{FE7BDF5E-054A-90E3-3949-1934D09AE0E4}"/>
              </a:ext>
            </a:extLst>
          </p:cNvPr>
          <p:cNvSpPr txBox="1"/>
          <p:nvPr/>
        </p:nvSpPr>
        <p:spPr>
          <a:xfrm>
            <a:off x="116958" y="69403"/>
            <a:ext cx="3930909" cy="1375630"/>
          </a:xfrm>
          <a:prstGeom prst="rect">
            <a:avLst/>
          </a:prstGeom>
          <a:solidFill>
            <a:schemeClr val="accent5">
              <a:lumMod val="40000"/>
              <a:lumOff val="60000"/>
            </a:schemeClr>
          </a:solidFill>
          <a:ln>
            <a:solidFill>
              <a:schemeClr val="accent1"/>
            </a:solidFill>
          </a:ln>
        </p:spPr>
        <p:txBody>
          <a:bodyPr wrap="square" lIns="91440" tIns="45720" rIns="91440" bIns="45720" rtlCol="0" anchor="t">
            <a:spAutoFit/>
          </a:bodyPr>
          <a:lstStyle/>
          <a:p>
            <a:r>
              <a:rPr lang="en-GB" sz="1400" b="1" u="sng"/>
              <a:t>Humanities –  History / Local area</a:t>
            </a:r>
          </a:p>
          <a:p>
            <a:r>
              <a:rPr lang="en-GB" sz="1100">
                <a:ea typeface="Calibri"/>
                <a:cs typeface="Calibri"/>
              </a:rPr>
              <a:t>In History this term we will: </a:t>
            </a:r>
            <a:endParaRPr lang="en-GB" sz="1100" b="1" u="sng">
              <a:ea typeface="Calibri"/>
              <a:cs typeface="Calibri"/>
            </a:endParaRPr>
          </a:p>
          <a:p>
            <a:pPr marL="285750" indent="-285750">
              <a:buFont typeface="Calibri"/>
              <a:buChar char="-"/>
            </a:pPr>
            <a:r>
              <a:rPr lang="en-GB" sz="1100">
                <a:ea typeface="Calibri"/>
                <a:cs typeface="Calibri"/>
              </a:rPr>
              <a:t>Identify historically significant locations in our area.</a:t>
            </a:r>
          </a:p>
          <a:p>
            <a:pPr marL="285750" indent="-285750">
              <a:buFont typeface="Calibri"/>
              <a:buChar char="-"/>
            </a:pPr>
            <a:r>
              <a:rPr lang="en-GB" sz="1100">
                <a:ea typeface="Calibri"/>
                <a:cs typeface="Calibri"/>
              </a:rPr>
              <a:t>Investigate an historical location in our area. </a:t>
            </a:r>
          </a:p>
          <a:p>
            <a:pPr marL="285750" indent="-285750">
              <a:buFont typeface="Calibri"/>
              <a:buChar char="-"/>
            </a:pPr>
            <a:r>
              <a:rPr lang="en-GB" sz="1100">
                <a:ea typeface="Calibri"/>
                <a:cs typeface="Calibri"/>
              </a:rPr>
              <a:t>Understand how places change.</a:t>
            </a:r>
          </a:p>
          <a:p>
            <a:pPr marL="285750" indent="-285750">
              <a:buFont typeface="Calibri"/>
              <a:buChar char="-"/>
            </a:pPr>
            <a:r>
              <a:rPr lang="en-GB" sz="1100">
                <a:ea typeface="Calibri"/>
                <a:cs typeface="Calibri"/>
              </a:rPr>
              <a:t>Learn about significant individuals in the area.</a:t>
            </a:r>
          </a:p>
          <a:p>
            <a:pPr marL="285750" indent="-285750">
              <a:buFont typeface="Calibri"/>
              <a:buChar char="-"/>
            </a:pPr>
            <a:r>
              <a:rPr lang="en-GB" sz="1100">
                <a:ea typeface="Calibri"/>
                <a:cs typeface="Calibri"/>
              </a:rPr>
              <a:t>Understand how transport has changed in Barnet over time.</a:t>
            </a:r>
          </a:p>
        </p:txBody>
      </p:sp>
      <p:sp>
        <p:nvSpPr>
          <p:cNvPr id="6" name="TextBox 5">
            <a:extLst>
              <a:ext uri="{FF2B5EF4-FFF2-40B4-BE49-F238E27FC236}">
                <a16:creationId xmlns:a16="http://schemas.microsoft.com/office/drawing/2014/main" id="{C1064D16-ADA7-4DE3-F385-6102D629E1FD}"/>
              </a:ext>
            </a:extLst>
          </p:cNvPr>
          <p:cNvSpPr txBox="1"/>
          <p:nvPr/>
        </p:nvSpPr>
        <p:spPr>
          <a:xfrm>
            <a:off x="8156423" y="144979"/>
            <a:ext cx="3995318" cy="738664"/>
          </a:xfrm>
          <a:prstGeom prst="rect">
            <a:avLst/>
          </a:prstGeom>
          <a:solidFill>
            <a:schemeClr val="accent6">
              <a:lumMod val="40000"/>
              <a:lumOff val="60000"/>
            </a:schemeClr>
          </a:solidFill>
          <a:ln>
            <a:solidFill>
              <a:schemeClr val="accent1"/>
            </a:solidFill>
          </a:ln>
        </p:spPr>
        <p:txBody>
          <a:bodyPr wrap="square" lIns="91440" tIns="45720" rIns="91440" bIns="45720" rtlCol="0" anchor="t">
            <a:spAutoFit/>
          </a:bodyPr>
          <a:lstStyle/>
          <a:p>
            <a:r>
              <a:rPr lang="en-GB" sz="1400" b="1" u="sng"/>
              <a:t>RE/PSHE</a:t>
            </a:r>
          </a:p>
          <a:p>
            <a:r>
              <a:rPr lang="en-GB" sz="1400" u="sng"/>
              <a:t>RE</a:t>
            </a:r>
            <a:r>
              <a:rPr lang="en-GB" sz="1400"/>
              <a:t>:</a:t>
            </a:r>
            <a:r>
              <a:rPr lang="en-GB" sz="1400">
                <a:ea typeface="Calibri" panose="020F0502020204030204"/>
                <a:cs typeface="Calibri" panose="020F0502020204030204"/>
              </a:rPr>
              <a:t>  Why do Sikhs admire their Gurus?</a:t>
            </a:r>
          </a:p>
          <a:p>
            <a:r>
              <a:rPr lang="en-GB" sz="1400" u="sng"/>
              <a:t>PSHE:</a:t>
            </a:r>
            <a:r>
              <a:rPr lang="en-GB" sz="1400"/>
              <a:t>  Being me in my world</a:t>
            </a:r>
            <a:endParaRPr lang="en-GB"/>
          </a:p>
        </p:txBody>
      </p:sp>
      <p:sp>
        <p:nvSpPr>
          <p:cNvPr id="7" name="TextBox 6">
            <a:extLst>
              <a:ext uri="{FF2B5EF4-FFF2-40B4-BE49-F238E27FC236}">
                <a16:creationId xmlns:a16="http://schemas.microsoft.com/office/drawing/2014/main" id="{3510FE73-DF19-DFC2-C726-47A7F8D3FA68}"/>
              </a:ext>
            </a:extLst>
          </p:cNvPr>
          <p:cNvSpPr txBox="1"/>
          <p:nvPr/>
        </p:nvSpPr>
        <p:spPr>
          <a:xfrm>
            <a:off x="-4881" y="2607001"/>
            <a:ext cx="3557893" cy="3054682"/>
          </a:xfrm>
          <a:prstGeom prst="rect">
            <a:avLst/>
          </a:prstGeom>
          <a:solidFill>
            <a:schemeClr val="accent4">
              <a:lumMod val="40000"/>
              <a:lumOff val="60000"/>
            </a:schemeClr>
          </a:solidFill>
          <a:ln>
            <a:solidFill>
              <a:schemeClr val="accent1"/>
            </a:solidFill>
          </a:ln>
        </p:spPr>
        <p:txBody>
          <a:bodyPr wrap="square" lIns="91440" tIns="45720" rIns="91440" bIns="45720" rtlCol="0" anchor="t">
            <a:spAutoFit/>
          </a:bodyPr>
          <a:lstStyle/>
          <a:p>
            <a:r>
              <a:rPr lang="en-GB" sz="1400" b="1" u="sng" dirty="0"/>
              <a:t>Maths -  Place value</a:t>
            </a:r>
          </a:p>
          <a:p>
            <a:pPr marL="171450" indent="-171450">
              <a:buFont typeface="Calibri"/>
              <a:buChar char="-"/>
            </a:pPr>
            <a:r>
              <a:rPr lang="en-GB" sz="1050" dirty="0">
                <a:ea typeface="Calibri" panose="020F0502020204030204"/>
                <a:cs typeface="Calibri" panose="020F0502020204030204"/>
              </a:rPr>
              <a:t>Numbers to 20</a:t>
            </a:r>
          </a:p>
          <a:p>
            <a:pPr marL="171450" indent="-171450">
              <a:buFont typeface="Calibri"/>
              <a:buChar char="-"/>
            </a:pPr>
            <a:r>
              <a:rPr lang="en-GB" sz="1050" dirty="0">
                <a:ea typeface="Calibri" panose="020F0502020204030204"/>
                <a:cs typeface="Calibri" panose="020F0502020204030204"/>
              </a:rPr>
              <a:t>Count objects to 100 by making 10s</a:t>
            </a:r>
          </a:p>
          <a:p>
            <a:pPr marL="171450" indent="-171450">
              <a:buFont typeface="Calibri"/>
              <a:buChar char="-"/>
            </a:pPr>
            <a:r>
              <a:rPr lang="en-GB" sz="1050" dirty="0">
                <a:ea typeface="Calibri" panose="020F0502020204030204"/>
                <a:cs typeface="Calibri" panose="020F0502020204030204"/>
              </a:rPr>
              <a:t>Recognise tens and ones</a:t>
            </a:r>
          </a:p>
          <a:p>
            <a:pPr marL="171450" indent="-171450">
              <a:buFont typeface="Calibri"/>
              <a:buChar char="-"/>
            </a:pPr>
            <a:r>
              <a:rPr lang="en-GB" sz="1050" dirty="0">
                <a:ea typeface="Calibri" panose="020F0502020204030204"/>
                <a:cs typeface="Calibri" panose="020F0502020204030204"/>
              </a:rPr>
              <a:t>Use a place value chart </a:t>
            </a:r>
          </a:p>
          <a:p>
            <a:pPr marL="171450" indent="-171450">
              <a:buFont typeface="Calibri"/>
              <a:buChar char="-"/>
            </a:pPr>
            <a:r>
              <a:rPr lang="en-GB" sz="1050" dirty="0">
                <a:ea typeface="Calibri" panose="020F0502020204030204"/>
                <a:cs typeface="Calibri" panose="020F0502020204030204"/>
              </a:rPr>
              <a:t>Partition numbers to 100</a:t>
            </a:r>
          </a:p>
          <a:p>
            <a:pPr marL="171450" indent="-171450">
              <a:buFont typeface="Calibri"/>
              <a:buChar char="-"/>
            </a:pPr>
            <a:r>
              <a:rPr lang="en-GB" sz="1050" dirty="0">
                <a:ea typeface="Calibri" panose="020F0502020204030204"/>
                <a:cs typeface="Calibri" panose="020F0502020204030204"/>
              </a:rPr>
              <a:t>Write numbers to 100 in words</a:t>
            </a:r>
          </a:p>
          <a:p>
            <a:pPr marL="171450" indent="-171450">
              <a:buFont typeface="Calibri"/>
              <a:buChar char="-"/>
            </a:pPr>
            <a:r>
              <a:rPr lang="en-GB" sz="1050" dirty="0">
                <a:ea typeface="Calibri" panose="020F0502020204030204"/>
                <a:cs typeface="Calibri" panose="020F0502020204030204"/>
              </a:rPr>
              <a:t>Flexibly partition words to 100</a:t>
            </a:r>
          </a:p>
          <a:p>
            <a:pPr marL="171450" indent="-171450">
              <a:buFont typeface="Calibri"/>
              <a:buChar char="-"/>
            </a:pPr>
            <a:r>
              <a:rPr lang="en-GB" sz="1050" dirty="0">
                <a:ea typeface="Calibri" panose="020F0502020204030204"/>
                <a:cs typeface="Calibri" panose="020F0502020204030204"/>
              </a:rPr>
              <a:t>Write numbers to 100 in expanded form</a:t>
            </a:r>
          </a:p>
          <a:p>
            <a:pPr marL="171450" indent="-171450">
              <a:buFont typeface="Calibri"/>
              <a:buChar char="-"/>
            </a:pPr>
            <a:r>
              <a:rPr lang="en-GB" sz="1050" dirty="0">
                <a:ea typeface="Calibri" panose="020F0502020204030204"/>
                <a:cs typeface="Calibri" panose="020F0502020204030204"/>
              </a:rPr>
              <a:t>10s on the number line to 100</a:t>
            </a:r>
          </a:p>
          <a:p>
            <a:pPr marL="171450" indent="-171450">
              <a:buFont typeface="Calibri"/>
              <a:buChar char="-"/>
            </a:pPr>
            <a:r>
              <a:rPr lang="en-GB" sz="1050" dirty="0">
                <a:ea typeface="Calibri" panose="020F0502020204030204"/>
                <a:cs typeface="Calibri" panose="020F0502020204030204"/>
              </a:rPr>
              <a:t>10s and 1s on the number line to 100</a:t>
            </a:r>
          </a:p>
          <a:p>
            <a:pPr marL="171450" indent="-171450">
              <a:buFont typeface="Calibri"/>
              <a:buChar char="-"/>
            </a:pPr>
            <a:r>
              <a:rPr lang="en-GB" sz="1050" dirty="0">
                <a:ea typeface="Calibri" panose="020F0502020204030204"/>
                <a:cs typeface="Calibri" panose="020F0502020204030204"/>
              </a:rPr>
              <a:t>Estimate numbers on a number line</a:t>
            </a:r>
          </a:p>
          <a:p>
            <a:pPr marL="171450" indent="-171450">
              <a:buFont typeface="Calibri"/>
              <a:buChar char="-"/>
            </a:pPr>
            <a:r>
              <a:rPr lang="en-GB" sz="1050" dirty="0">
                <a:ea typeface="Calibri" panose="020F0502020204030204"/>
                <a:cs typeface="Calibri" panose="020F0502020204030204"/>
              </a:rPr>
              <a:t>Compare objects</a:t>
            </a:r>
          </a:p>
          <a:p>
            <a:pPr marL="171450" indent="-171450">
              <a:buFont typeface="Calibri"/>
              <a:buChar char="-"/>
            </a:pPr>
            <a:r>
              <a:rPr lang="en-GB" sz="1050" dirty="0">
                <a:ea typeface="Calibri" panose="020F0502020204030204"/>
                <a:cs typeface="Calibri" panose="020F0502020204030204"/>
              </a:rPr>
              <a:t>Compare numbers </a:t>
            </a:r>
          </a:p>
          <a:p>
            <a:pPr marL="171450" indent="-171450">
              <a:buFont typeface="Calibri"/>
              <a:buChar char="-"/>
            </a:pPr>
            <a:r>
              <a:rPr lang="en-GB" sz="1050" dirty="0">
                <a:ea typeface="Calibri" panose="020F0502020204030204"/>
                <a:cs typeface="Calibri" panose="020F0502020204030204"/>
              </a:rPr>
              <a:t>Order objects and numbers</a:t>
            </a:r>
          </a:p>
          <a:p>
            <a:pPr marL="171450" indent="-171450">
              <a:buFont typeface="Calibri"/>
              <a:buChar char="-"/>
            </a:pPr>
            <a:r>
              <a:rPr lang="en-GB" sz="1050" dirty="0">
                <a:ea typeface="Calibri" panose="020F0502020204030204"/>
                <a:cs typeface="Calibri" panose="020F0502020204030204"/>
              </a:rPr>
              <a:t>Count in 2s, 5s and 10s</a:t>
            </a:r>
          </a:p>
          <a:p>
            <a:pPr marL="171450" indent="-171450">
              <a:buFont typeface="Calibri"/>
              <a:buChar char="-"/>
            </a:pPr>
            <a:r>
              <a:rPr lang="en-GB" sz="1050" dirty="0">
                <a:ea typeface="Calibri" panose="020F0502020204030204"/>
                <a:cs typeface="Calibri" panose="020F0502020204030204"/>
              </a:rPr>
              <a:t>Count in 3s</a:t>
            </a:r>
          </a:p>
          <a:p>
            <a:endParaRPr lang="en-GB" sz="1050">
              <a:ea typeface="Calibri" panose="020F0502020204030204"/>
              <a:cs typeface="Calibri" panose="020F0502020204030204"/>
            </a:endParaRPr>
          </a:p>
        </p:txBody>
      </p:sp>
      <p:sp>
        <p:nvSpPr>
          <p:cNvPr id="8" name="TextBox 7">
            <a:extLst>
              <a:ext uri="{FF2B5EF4-FFF2-40B4-BE49-F238E27FC236}">
                <a16:creationId xmlns:a16="http://schemas.microsoft.com/office/drawing/2014/main" id="{E0FEBC3C-889B-2554-4100-B2CEE0B1DB22}"/>
              </a:ext>
            </a:extLst>
          </p:cNvPr>
          <p:cNvSpPr txBox="1"/>
          <p:nvPr/>
        </p:nvSpPr>
        <p:spPr>
          <a:xfrm>
            <a:off x="4294874" y="3063447"/>
            <a:ext cx="3430216" cy="954107"/>
          </a:xfrm>
          <a:prstGeom prst="rect">
            <a:avLst/>
          </a:prstGeom>
          <a:solidFill>
            <a:srgbClr val="F9B3C4"/>
          </a:solidFill>
          <a:ln>
            <a:solidFill>
              <a:schemeClr val="accent1"/>
            </a:solidFill>
          </a:ln>
        </p:spPr>
        <p:txBody>
          <a:bodyPr wrap="square" lIns="91440" tIns="45720" rIns="91440" bIns="45720" rtlCol="0" anchor="t">
            <a:spAutoFit/>
          </a:bodyPr>
          <a:lstStyle/>
          <a:p>
            <a:r>
              <a:rPr lang="en-GB" sz="1400" b="1" u="sng"/>
              <a:t>English</a:t>
            </a:r>
          </a:p>
          <a:p>
            <a:r>
              <a:rPr lang="en-GB" sz="1400" u="sng"/>
              <a:t>Key Texts</a:t>
            </a:r>
            <a:r>
              <a:rPr lang="en-GB" sz="1400"/>
              <a:t>: Aliens Love Underpants</a:t>
            </a:r>
          </a:p>
          <a:p>
            <a:r>
              <a:rPr lang="en-GB" sz="1400" u="sng"/>
              <a:t>Outcomes</a:t>
            </a:r>
            <a:r>
              <a:rPr lang="en-GB" sz="1400"/>
              <a:t>: To retell the story with different characters and their own ending.</a:t>
            </a:r>
            <a:endParaRPr lang="en-GB" sz="1400">
              <a:ea typeface="Calibri"/>
              <a:cs typeface="Calibri"/>
            </a:endParaRPr>
          </a:p>
        </p:txBody>
      </p:sp>
      <p:sp>
        <p:nvSpPr>
          <p:cNvPr id="9" name="TextBox 8">
            <a:extLst>
              <a:ext uri="{FF2B5EF4-FFF2-40B4-BE49-F238E27FC236}">
                <a16:creationId xmlns:a16="http://schemas.microsoft.com/office/drawing/2014/main" id="{05F91343-CB78-8523-9898-CD637368F86A}"/>
              </a:ext>
            </a:extLst>
          </p:cNvPr>
          <p:cNvSpPr txBox="1"/>
          <p:nvPr/>
        </p:nvSpPr>
        <p:spPr>
          <a:xfrm>
            <a:off x="8289072" y="5669604"/>
            <a:ext cx="3734083" cy="954107"/>
          </a:xfrm>
          <a:prstGeom prst="rect">
            <a:avLst/>
          </a:prstGeom>
          <a:solidFill>
            <a:srgbClr val="D9B3F9"/>
          </a:solidFill>
          <a:ln>
            <a:solidFill>
              <a:schemeClr val="bg2"/>
            </a:solidFill>
          </a:ln>
        </p:spPr>
        <p:txBody>
          <a:bodyPr wrap="square" lIns="91440" tIns="45720" rIns="91440" bIns="45720" rtlCol="0" anchor="t">
            <a:spAutoFit/>
          </a:bodyPr>
          <a:lstStyle/>
          <a:p>
            <a:r>
              <a:rPr lang="en-GB" sz="1400" b="1" u="sng"/>
              <a:t>Art</a:t>
            </a:r>
            <a:endParaRPr lang="en-US">
              <a:ea typeface="Calibri"/>
              <a:cs typeface="Calibri"/>
            </a:endParaRPr>
          </a:p>
          <a:p>
            <a:r>
              <a:rPr lang="en-GB" sz="1400">
                <a:ea typeface="+mn-lt"/>
                <a:cs typeface="+mn-lt"/>
              </a:rPr>
              <a:t>Shaded portraits – we will be exploring different techniques and looking at a range of sources to create our own self portraits.</a:t>
            </a:r>
          </a:p>
        </p:txBody>
      </p:sp>
      <p:sp>
        <p:nvSpPr>
          <p:cNvPr id="10" name="TextBox 9">
            <a:extLst>
              <a:ext uri="{FF2B5EF4-FFF2-40B4-BE49-F238E27FC236}">
                <a16:creationId xmlns:a16="http://schemas.microsoft.com/office/drawing/2014/main" id="{80A81123-74B1-D651-A6FE-9C7929934717}"/>
              </a:ext>
            </a:extLst>
          </p:cNvPr>
          <p:cNvSpPr txBox="1"/>
          <p:nvPr/>
        </p:nvSpPr>
        <p:spPr>
          <a:xfrm>
            <a:off x="4142162" y="5427658"/>
            <a:ext cx="3740312" cy="954107"/>
          </a:xfrm>
          <a:prstGeom prst="rect">
            <a:avLst/>
          </a:prstGeom>
          <a:solidFill>
            <a:srgbClr val="F5CDB7"/>
          </a:solidFill>
          <a:ln>
            <a:solidFill>
              <a:schemeClr val="accent1"/>
            </a:solidFill>
          </a:ln>
        </p:spPr>
        <p:txBody>
          <a:bodyPr wrap="square" lIns="91440" tIns="45720" rIns="91440" bIns="45720" rtlCol="0" anchor="t">
            <a:spAutoFit/>
          </a:bodyPr>
          <a:lstStyle/>
          <a:p>
            <a:r>
              <a:rPr lang="en-GB" sz="1400" b="1" u="sng"/>
              <a:t>PE</a:t>
            </a:r>
            <a:endParaRPr lang="en-GB" sz="1400">
              <a:ea typeface="Calibri" panose="020F0502020204030204"/>
              <a:cs typeface="Calibri" panose="020F0502020204030204"/>
            </a:endParaRPr>
          </a:p>
          <a:p>
            <a:r>
              <a:rPr lang="en-GB" sz="1400">
                <a:ea typeface="Calibri" panose="020F0502020204030204"/>
                <a:cs typeface="Calibri" panose="020F0502020204030204"/>
              </a:rPr>
              <a:t>Outdoor – Fundamental movements through tag games</a:t>
            </a:r>
          </a:p>
          <a:p>
            <a:r>
              <a:rPr lang="en-GB" sz="1400">
                <a:ea typeface="Calibri" panose="020F0502020204030204"/>
                <a:cs typeface="Calibri" panose="020F0502020204030204"/>
              </a:rPr>
              <a:t>Indoor – Principles of dance</a:t>
            </a:r>
          </a:p>
        </p:txBody>
      </p:sp>
      <p:sp>
        <p:nvSpPr>
          <p:cNvPr id="11" name="TextBox 10">
            <a:extLst>
              <a:ext uri="{FF2B5EF4-FFF2-40B4-BE49-F238E27FC236}">
                <a16:creationId xmlns:a16="http://schemas.microsoft.com/office/drawing/2014/main" id="{D92341AE-EE4C-F19A-042B-A28C8B8C4378}"/>
              </a:ext>
            </a:extLst>
          </p:cNvPr>
          <p:cNvSpPr txBox="1"/>
          <p:nvPr/>
        </p:nvSpPr>
        <p:spPr>
          <a:xfrm>
            <a:off x="7784906" y="1218550"/>
            <a:ext cx="4366344" cy="2154436"/>
          </a:xfrm>
          <a:prstGeom prst="rect">
            <a:avLst/>
          </a:prstGeom>
          <a:solidFill>
            <a:srgbClr val="D8E3AF"/>
          </a:solidFill>
          <a:ln>
            <a:solidFill>
              <a:schemeClr val="accent1"/>
            </a:solidFill>
          </a:ln>
        </p:spPr>
        <p:txBody>
          <a:bodyPr wrap="square" lIns="91440" tIns="45720" rIns="91440" bIns="45720" rtlCol="0" anchor="t">
            <a:spAutoFit/>
          </a:bodyPr>
          <a:lstStyle/>
          <a:p>
            <a:r>
              <a:rPr lang="en-GB" sz="1400" b="1" u="sng"/>
              <a:t>Science –  Materials / playground games</a:t>
            </a:r>
          </a:p>
          <a:p>
            <a:pPr marL="171450" indent="-171450">
              <a:buFont typeface="Calibri"/>
              <a:buChar char="-"/>
            </a:pPr>
            <a:r>
              <a:rPr lang="en-GB" sz="1200">
                <a:ea typeface="Calibri"/>
                <a:cs typeface="Calibri"/>
              </a:rPr>
              <a:t>To identify and describe the properties of materials used for different balls.</a:t>
            </a:r>
          </a:p>
          <a:p>
            <a:pPr marL="171450" indent="-171450">
              <a:buFont typeface="Calibri"/>
              <a:buChar char="-"/>
            </a:pPr>
            <a:r>
              <a:rPr lang="en-GB" sz="1200">
                <a:ea typeface="Calibri"/>
                <a:cs typeface="Calibri"/>
              </a:rPr>
              <a:t>To predict and observe which ball will bounce the highest.</a:t>
            </a:r>
          </a:p>
          <a:p>
            <a:pPr marL="171450" indent="-171450">
              <a:buFont typeface="Calibri"/>
              <a:buChar char="-"/>
            </a:pPr>
            <a:r>
              <a:rPr lang="en-GB" sz="1200">
                <a:ea typeface="Calibri"/>
                <a:cs typeface="Calibri"/>
              </a:rPr>
              <a:t>To identify and describe the properties of materials used for different bats.</a:t>
            </a:r>
          </a:p>
          <a:p>
            <a:pPr marL="171450" indent="-171450">
              <a:buFont typeface="Calibri"/>
              <a:buChar char="-"/>
            </a:pPr>
            <a:r>
              <a:rPr lang="en-GB" sz="1200">
                <a:ea typeface="Calibri"/>
                <a:cs typeface="Calibri"/>
              </a:rPr>
              <a:t>To use their understanding of the properties of a material to make predictions.</a:t>
            </a:r>
          </a:p>
          <a:p>
            <a:pPr marL="171450" indent="-171450">
              <a:buFont typeface="Calibri"/>
              <a:buChar char="-"/>
            </a:pPr>
            <a:r>
              <a:rPr lang="en-GB" sz="1200">
                <a:ea typeface="Calibri"/>
                <a:cs typeface="Calibri"/>
              </a:rPr>
              <a:t>To apply their understanding of the properties of materials to solve problems.</a:t>
            </a:r>
          </a:p>
          <a:p>
            <a:pPr marL="171450" indent="-171450">
              <a:buFont typeface="Calibri"/>
              <a:buChar char="-"/>
            </a:pPr>
            <a:endParaRPr lang="en-GB" sz="1200">
              <a:ea typeface="Calibri"/>
              <a:cs typeface="Calibri"/>
            </a:endParaRPr>
          </a:p>
        </p:txBody>
      </p:sp>
      <p:sp>
        <p:nvSpPr>
          <p:cNvPr id="13" name="TextBox 12">
            <a:extLst>
              <a:ext uri="{FF2B5EF4-FFF2-40B4-BE49-F238E27FC236}">
                <a16:creationId xmlns:a16="http://schemas.microsoft.com/office/drawing/2014/main" id="{DBDB361E-F1F2-8A05-FAEC-ED9251CE5A3B}"/>
              </a:ext>
            </a:extLst>
          </p:cNvPr>
          <p:cNvSpPr txBox="1"/>
          <p:nvPr/>
        </p:nvSpPr>
        <p:spPr>
          <a:xfrm>
            <a:off x="3873514" y="4435717"/>
            <a:ext cx="4279746" cy="523220"/>
          </a:xfrm>
          <a:prstGeom prst="rect">
            <a:avLst/>
          </a:prstGeom>
          <a:solidFill>
            <a:schemeClr val="bg1">
              <a:lumMod val="85000"/>
            </a:schemeClr>
          </a:solidFill>
          <a:ln>
            <a:solidFill>
              <a:schemeClr val="tx1">
                <a:lumMod val="75000"/>
                <a:lumOff val="25000"/>
              </a:schemeClr>
            </a:solidFill>
          </a:ln>
        </p:spPr>
        <p:txBody>
          <a:bodyPr wrap="square" lIns="91440" tIns="45720" rIns="91440" bIns="45720" rtlCol="0" anchor="t">
            <a:spAutoFit/>
          </a:bodyPr>
          <a:lstStyle/>
          <a:p>
            <a:r>
              <a:rPr lang="en-GB" sz="1400" b="1" u="sng"/>
              <a:t>Computing</a:t>
            </a:r>
            <a:endParaRPr lang="en-US"/>
          </a:p>
          <a:p>
            <a:r>
              <a:rPr lang="en-GB" sz="1400"/>
              <a:t>Computer systems and networks / what is a computer?</a:t>
            </a:r>
            <a:endParaRPr lang="en-GB"/>
          </a:p>
        </p:txBody>
      </p:sp>
      <p:pic>
        <p:nvPicPr>
          <p:cNvPr id="14" name="Picture 13" descr="summerside">
            <a:extLst>
              <a:ext uri="{FF2B5EF4-FFF2-40B4-BE49-F238E27FC236}">
                <a16:creationId xmlns:a16="http://schemas.microsoft.com/office/drawing/2014/main" id="{220E46F3-2C8E-F889-4CE7-D6E1841F75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90068" y="6463076"/>
            <a:ext cx="967016" cy="330890"/>
          </a:xfrm>
          <a:prstGeom prst="rect">
            <a:avLst/>
          </a:prstGeom>
          <a:noFill/>
          <a:ln>
            <a:noFill/>
          </a:ln>
        </p:spPr>
      </p:pic>
      <p:sp>
        <p:nvSpPr>
          <p:cNvPr id="15" name="TextBox 14">
            <a:extLst>
              <a:ext uri="{FF2B5EF4-FFF2-40B4-BE49-F238E27FC236}">
                <a16:creationId xmlns:a16="http://schemas.microsoft.com/office/drawing/2014/main" id="{8983755B-DBF0-C379-B497-EA7A1C5DE20D}"/>
              </a:ext>
            </a:extLst>
          </p:cNvPr>
          <p:cNvSpPr txBox="1"/>
          <p:nvPr/>
        </p:nvSpPr>
        <p:spPr>
          <a:xfrm>
            <a:off x="4944743" y="652621"/>
            <a:ext cx="2273417" cy="2308324"/>
          </a:xfrm>
          <a:prstGeom prst="rect">
            <a:avLst/>
          </a:prstGeom>
          <a:noFill/>
          <a:ln w="28575">
            <a:solidFill>
              <a:schemeClr val="accent1">
                <a:lumMod val="75000"/>
              </a:schemeClr>
            </a:solidFill>
          </a:ln>
        </p:spPr>
        <p:txBody>
          <a:bodyPr wrap="square" lIns="91440" tIns="45720" rIns="91440" bIns="45720" rtlCol="0" anchor="t">
            <a:spAutoFit/>
          </a:bodyPr>
          <a:lstStyle/>
          <a:p>
            <a:pPr algn="ctr"/>
            <a:endParaRPr lang="en-GB">
              <a:ea typeface="Calibri"/>
              <a:cs typeface="Calibri"/>
            </a:endParaRPr>
          </a:p>
          <a:p>
            <a:pPr algn="ctr"/>
            <a:endParaRPr lang="en-GB"/>
          </a:p>
          <a:p>
            <a:pPr algn="ctr"/>
            <a:endParaRPr lang="en-GB"/>
          </a:p>
          <a:p>
            <a:pPr algn="ctr"/>
            <a:endParaRPr lang="en-GB"/>
          </a:p>
          <a:p>
            <a:pPr algn="ctr"/>
            <a:endParaRPr lang="en-GB"/>
          </a:p>
          <a:p>
            <a:pPr algn="ctr"/>
            <a:endParaRPr lang="en-GB"/>
          </a:p>
          <a:p>
            <a:pPr algn="ctr"/>
            <a:endParaRPr lang="en-GB"/>
          </a:p>
          <a:p>
            <a:pPr algn="ctr"/>
            <a:endParaRPr lang="en-GB"/>
          </a:p>
        </p:txBody>
      </p:sp>
      <p:pic>
        <p:nvPicPr>
          <p:cNvPr id="17" name="Picture 16" descr="A cartoon of a pink owl wearing glasses&#10;&#10;Description automatically generated">
            <a:extLst>
              <a:ext uri="{FF2B5EF4-FFF2-40B4-BE49-F238E27FC236}">
                <a16:creationId xmlns:a16="http://schemas.microsoft.com/office/drawing/2014/main" id="{04F2A272-65A0-A8D6-206F-AD9DDB0904F8}"/>
              </a:ext>
            </a:extLst>
          </p:cNvPr>
          <p:cNvPicPr>
            <a:picLocks noChangeAspect="1"/>
          </p:cNvPicPr>
          <p:nvPr/>
        </p:nvPicPr>
        <p:blipFill>
          <a:blip r:embed="rId3"/>
          <a:stretch>
            <a:fillRect/>
          </a:stretch>
        </p:blipFill>
        <p:spPr>
          <a:xfrm>
            <a:off x="7483473" y="151292"/>
            <a:ext cx="303348" cy="346936"/>
          </a:xfrm>
          <a:prstGeom prst="rect">
            <a:avLst/>
          </a:prstGeom>
        </p:spPr>
      </p:pic>
      <p:pic>
        <p:nvPicPr>
          <p:cNvPr id="18" name="Picture 17" descr="A cartoon of a puzzle piece&#10;&#10;Description automatically generated">
            <a:extLst>
              <a:ext uri="{FF2B5EF4-FFF2-40B4-BE49-F238E27FC236}">
                <a16:creationId xmlns:a16="http://schemas.microsoft.com/office/drawing/2014/main" id="{11E807F7-6487-7F4C-5F48-4800BBF5E870}"/>
              </a:ext>
            </a:extLst>
          </p:cNvPr>
          <p:cNvPicPr>
            <a:picLocks noChangeAspect="1"/>
          </p:cNvPicPr>
          <p:nvPr/>
        </p:nvPicPr>
        <p:blipFill>
          <a:blip r:embed="rId4"/>
          <a:stretch>
            <a:fillRect/>
          </a:stretch>
        </p:blipFill>
        <p:spPr>
          <a:xfrm>
            <a:off x="7787509" y="139881"/>
            <a:ext cx="348551" cy="384552"/>
          </a:xfrm>
          <a:prstGeom prst="rect">
            <a:avLst/>
          </a:prstGeom>
        </p:spPr>
      </p:pic>
      <p:pic>
        <p:nvPicPr>
          <p:cNvPr id="22" name="Picture 21" descr="Humanism">
            <a:extLst>
              <a:ext uri="{FF2B5EF4-FFF2-40B4-BE49-F238E27FC236}">
                <a16:creationId xmlns:a16="http://schemas.microsoft.com/office/drawing/2014/main" id="{55CB0A64-D011-00A0-B90C-415C0905CA85}"/>
              </a:ext>
            </a:extLst>
          </p:cNvPr>
          <p:cNvPicPr>
            <a:picLocks noChangeAspect="1"/>
          </p:cNvPicPr>
          <p:nvPr/>
        </p:nvPicPr>
        <p:blipFill rotWithShape="1">
          <a:blip r:embed="rId5"/>
          <a:srcRect l="16956" t="3313" r="20320" b="-9786"/>
          <a:stretch/>
        </p:blipFill>
        <p:spPr>
          <a:xfrm>
            <a:off x="7781665" y="628784"/>
            <a:ext cx="357316" cy="582304"/>
          </a:xfrm>
          <a:prstGeom prst="rect">
            <a:avLst/>
          </a:prstGeom>
        </p:spPr>
      </p:pic>
      <p:pic>
        <p:nvPicPr>
          <p:cNvPr id="4" name="Picture 3" descr="A book cover of aliens love underpants&#10;&#10;Description automatically generated">
            <a:extLst>
              <a:ext uri="{FF2B5EF4-FFF2-40B4-BE49-F238E27FC236}">
                <a16:creationId xmlns:a16="http://schemas.microsoft.com/office/drawing/2014/main" id="{1C94440C-E57F-54AA-6D30-A7B94113540E}"/>
              </a:ext>
            </a:extLst>
          </p:cNvPr>
          <p:cNvPicPr>
            <a:picLocks noChangeAspect="1"/>
          </p:cNvPicPr>
          <p:nvPr/>
        </p:nvPicPr>
        <p:blipFill>
          <a:blip r:embed="rId6"/>
          <a:stretch>
            <a:fillRect/>
          </a:stretch>
        </p:blipFill>
        <p:spPr>
          <a:xfrm>
            <a:off x="5314298" y="1144827"/>
            <a:ext cx="1552965" cy="1739551"/>
          </a:xfrm>
          <a:prstGeom prst="rect">
            <a:avLst/>
          </a:prstGeom>
        </p:spPr>
      </p:pic>
      <p:sp>
        <p:nvSpPr>
          <p:cNvPr id="12" name="TextBox 11">
            <a:extLst>
              <a:ext uri="{FF2B5EF4-FFF2-40B4-BE49-F238E27FC236}">
                <a16:creationId xmlns:a16="http://schemas.microsoft.com/office/drawing/2014/main" id="{651787EE-B70A-ACBF-6712-E25BF29B9C44}"/>
              </a:ext>
            </a:extLst>
          </p:cNvPr>
          <p:cNvSpPr txBox="1"/>
          <p:nvPr/>
        </p:nvSpPr>
        <p:spPr>
          <a:xfrm>
            <a:off x="5020850" y="626300"/>
            <a:ext cx="212942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b="1">
                <a:ea typeface="Calibri"/>
                <a:cs typeface="Calibri"/>
              </a:rPr>
              <a:t>Key texts</a:t>
            </a:r>
            <a:endParaRPr lang="en-US"/>
          </a:p>
          <a:p>
            <a:pPr algn="ctr"/>
            <a:r>
              <a:rPr lang="en-US" sz="1400">
                <a:ea typeface="Calibri"/>
                <a:cs typeface="Calibri"/>
              </a:rPr>
              <a:t>Aliens Love Underpants</a:t>
            </a:r>
          </a:p>
        </p:txBody>
      </p:sp>
      <p:sp>
        <p:nvSpPr>
          <p:cNvPr id="19" name="TextBox 18">
            <a:extLst>
              <a:ext uri="{FF2B5EF4-FFF2-40B4-BE49-F238E27FC236}">
                <a16:creationId xmlns:a16="http://schemas.microsoft.com/office/drawing/2014/main" id="{17F2B5B6-0384-A89F-07F7-6CCA53D55008}"/>
              </a:ext>
            </a:extLst>
          </p:cNvPr>
          <p:cNvSpPr txBox="1"/>
          <p:nvPr/>
        </p:nvSpPr>
        <p:spPr>
          <a:xfrm>
            <a:off x="9618939" y="4854670"/>
            <a:ext cx="1439394" cy="646331"/>
          </a:xfrm>
          <a:prstGeom prst="rect">
            <a:avLst/>
          </a:prstGeom>
          <a:solidFill>
            <a:schemeClr val="accent5">
              <a:lumMod val="40000"/>
              <a:lumOff val="60000"/>
            </a:schemeClr>
          </a:solidFill>
          <a:ln>
            <a:solidFill>
              <a:schemeClr val="accent1"/>
            </a:solidFill>
          </a:ln>
        </p:spPr>
        <p:txBody>
          <a:bodyPr wrap="square" lIns="91440" tIns="45720" rIns="91440" bIns="45720" rtlCol="0" anchor="t">
            <a:spAutoFit/>
          </a:bodyPr>
          <a:lstStyle/>
          <a:p>
            <a:r>
              <a:rPr lang="en-GB" sz="1200" b="1" u="sng">
                <a:latin typeface="Arial"/>
                <a:cs typeface="Arial"/>
              </a:rPr>
              <a:t>Music </a:t>
            </a:r>
          </a:p>
          <a:p>
            <a:r>
              <a:rPr lang="en-GB" sz="1200">
                <a:latin typeface="Arial"/>
                <a:cs typeface="Arial"/>
              </a:rPr>
              <a:t>French songs</a:t>
            </a:r>
          </a:p>
          <a:p>
            <a:endParaRPr lang="en-GB" sz="1200" b="1">
              <a:latin typeface="Arial"/>
              <a:cs typeface="Arial"/>
            </a:endParaRPr>
          </a:p>
        </p:txBody>
      </p:sp>
      <p:pic>
        <p:nvPicPr>
          <p:cNvPr id="45" name="Picture 44" descr="A collage of buildings and a street&#10;&#10;Description automatically generated">
            <a:extLst>
              <a:ext uri="{FF2B5EF4-FFF2-40B4-BE49-F238E27FC236}">
                <a16:creationId xmlns:a16="http://schemas.microsoft.com/office/drawing/2014/main" id="{F4411164-29B0-1824-B8DF-5D4AB5360E83}"/>
              </a:ext>
            </a:extLst>
          </p:cNvPr>
          <p:cNvPicPr>
            <a:picLocks noChangeAspect="1"/>
          </p:cNvPicPr>
          <p:nvPr/>
        </p:nvPicPr>
        <p:blipFill>
          <a:blip r:embed="rId7"/>
          <a:stretch>
            <a:fillRect/>
          </a:stretch>
        </p:blipFill>
        <p:spPr>
          <a:xfrm>
            <a:off x="2341004" y="1520495"/>
            <a:ext cx="2024911" cy="774135"/>
          </a:xfrm>
          <a:prstGeom prst="rect">
            <a:avLst/>
          </a:prstGeom>
        </p:spPr>
      </p:pic>
      <p:pic>
        <p:nvPicPr>
          <p:cNvPr id="46" name="Picture 45" descr="What material is it? – St Michael's CE Primary School Blog">
            <a:extLst>
              <a:ext uri="{FF2B5EF4-FFF2-40B4-BE49-F238E27FC236}">
                <a16:creationId xmlns:a16="http://schemas.microsoft.com/office/drawing/2014/main" id="{2B64D2CC-C9AF-8F15-023C-C8CD1A0D1386}"/>
              </a:ext>
            </a:extLst>
          </p:cNvPr>
          <p:cNvPicPr>
            <a:picLocks noChangeAspect="1"/>
          </p:cNvPicPr>
          <p:nvPr/>
        </p:nvPicPr>
        <p:blipFill>
          <a:blip r:embed="rId8"/>
          <a:stretch>
            <a:fillRect/>
          </a:stretch>
        </p:blipFill>
        <p:spPr>
          <a:xfrm>
            <a:off x="9870510" y="3193615"/>
            <a:ext cx="2043830" cy="1504167"/>
          </a:xfrm>
          <a:prstGeom prst="rect">
            <a:avLst/>
          </a:prstGeom>
        </p:spPr>
      </p:pic>
      <p:pic>
        <p:nvPicPr>
          <p:cNvPr id="47" name="Picture 46" descr="Materials in primary science | Learning about materials">
            <a:extLst>
              <a:ext uri="{FF2B5EF4-FFF2-40B4-BE49-F238E27FC236}">
                <a16:creationId xmlns:a16="http://schemas.microsoft.com/office/drawing/2014/main" id="{220996C7-4A5E-2C50-4FC7-CBFB862F9E76}"/>
              </a:ext>
            </a:extLst>
          </p:cNvPr>
          <p:cNvPicPr>
            <a:picLocks noChangeAspect="1"/>
          </p:cNvPicPr>
          <p:nvPr/>
        </p:nvPicPr>
        <p:blipFill>
          <a:blip r:embed="rId9"/>
          <a:stretch>
            <a:fillRect/>
          </a:stretch>
        </p:blipFill>
        <p:spPr>
          <a:xfrm>
            <a:off x="8450894" y="3173011"/>
            <a:ext cx="1093940" cy="1534937"/>
          </a:xfrm>
          <a:prstGeom prst="rect">
            <a:avLst/>
          </a:prstGeom>
        </p:spPr>
      </p:pic>
    </p:spTree>
    <p:extLst>
      <p:ext uri="{BB962C8B-B14F-4D97-AF65-F5344CB8AC3E}">
        <p14:creationId xmlns:p14="http://schemas.microsoft.com/office/powerpoint/2010/main" val="16362804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EC975-2BAD-5906-CC44-888A85EEA733}"/>
              </a:ext>
            </a:extLst>
          </p:cNvPr>
          <p:cNvSpPr>
            <a:spLocks noGrp="1"/>
          </p:cNvSpPr>
          <p:nvPr>
            <p:ph type="title"/>
          </p:nvPr>
        </p:nvSpPr>
        <p:spPr>
          <a:xfrm>
            <a:off x="4223218" y="113805"/>
            <a:ext cx="3425890" cy="530614"/>
          </a:xfrm>
        </p:spPr>
        <p:txBody>
          <a:bodyPr>
            <a:noAutofit/>
          </a:bodyPr>
          <a:lstStyle/>
          <a:p>
            <a:pPr algn="ctr"/>
            <a:r>
              <a:rPr lang="en-GB" sz="2400" b="1" u="sng">
                <a:solidFill>
                  <a:srgbClr val="0070C0"/>
                </a:solidFill>
              </a:rPr>
              <a:t>Year 3 Autumn 1</a:t>
            </a:r>
            <a:br>
              <a:rPr lang="en-GB" sz="2400" b="1" u="sng">
                <a:solidFill>
                  <a:srgbClr val="0070C0"/>
                </a:solidFill>
              </a:rPr>
            </a:br>
            <a:r>
              <a:rPr lang="en-GB" sz="2400" b="1" u="sng">
                <a:solidFill>
                  <a:srgbClr val="0070C0"/>
                </a:solidFill>
              </a:rPr>
              <a:t>Curriculum overview</a:t>
            </a:r>
          </a:p>
        </p:txBody>
      </p:sp>
      <p:sp>
        <p:nvSpPr>
          <p:cNvPr id="5" name="TextBox 4">
            <a:extLst>
              <a:ext uri="{FF2B5EF4-FFF2-40B4-BE49-F238E27FC236}">
                <a16:creationId xmlns:a16="http://schemas.microsoft.com/office/drawing/2014/main" id="{FE7BDF5E-054A-90E3-3949-1934D09AE0E4}"/>
              </a:ext>
            </a:extLst>
          </p:cNvPr>
          <p:cNvSpPr txBox="1"/>
          <p:nvPr/>
        </p:nvSpPr>
        <p:spPr>
          <a:xfrm>
            <a:off x="3470705" y="858532"/>
            <a:ext cx="3296203" cy="1708160"/>
          </a:xfrm>
          <a:prstGeom prst="rect">
            <a:avLst/>
          </a:prstGeom>
          <a:solidFill>
            <a:schemeClr val="accent5">
              <a:lumMod val="40000"/>
              <a:lumOff val="60000"/>
            </a:schemeClr>
          </a:solidFill>
          <a:ln>
            <a:solidFill>
              <a:schemeClr val="accent1"/>
            </a:solidFill>
          </a:ln>
        </p:spPr>
        <p:txBody>
          <a:bodyPr wrap="square" lIns="91440" tIns="45720" rIns="91440" bIns="45720" rtlCol="0" anchor="t">
            <a:spAutoFit/>
          </a:bodyPr>
          <a:lstStyle/>
          <a:p>
            <a:r>
              <a:rPr lang="en-GB" sz="1400" b="1" u="sng"/>
              <a:t>Humanities – </a:t>
            </a:r>
            <a:r>
              <a:rPr lang="en-GB" sz="1400" b="1" u="sng">
                <a:latin typeface="Comic Sans MS"/>
              </a:rPr>
              <a:t>Geography – </a:t>
            </a:r>
            <a:r>
              <a:rPr lang="en-GB" sz="1100" b="1" u="sng">
                <a:latin typeface="Comic Sans MS"/>
              </a:rPr>
              <a:t>Countries, Counties and Cities </a:t>
            </a:r>
            <a:endParaRPr lang="en-GB" sz="1400"/>
          </a:p>
          <a:p>
            <a:r>
              <a:rPr lang="en-GB" sz="1000">
                <a:latin typeface="Comic Sans MS"/>
              </a:rPr>
              <a:t>We will be finding out about:</a:t>
            </a:r>
            <a:endParaRPr lang="en-GB"/>
          </a:p>
          <a:p>
            <a:pPr marL="285750" indent="-285750">
              <a:buFont typeface="Arial"/>
              <a:buChar char="•"/>
            </a:pPr>
            <a:r>
              <a:rPr lang="en-GB" sz="800">
                <a:latin typeface="Comic Sans MS"/>
              </a:rPr>
              <a:t>Name and identify where they live </a:t>
            </a:r>
            <a:endParaRPr lang="en-GB"/>
          </a:p>
          <a:p>
            <a:pPr marL="285750" indent="-285750">
              <a:buFont typeface="Arial"/>
              <a:buChar char="•"/>
            </a:pPr>
            <a:r>
              <a:rPr lang="en-GB" sz="800">
                <a:latin typeface="Comic Sans MS"/>
              </a:rPr>
              <a:t>Identify human and physical features of an area</a:t>
            </a:r>
            <a:endParaRPr lang="en-GB"/>
          </a:p>
          <a:p>
            <a:pPr marL="285750" indent="-285750">
              <a:buFont typeface="Arial"/>
              <a:buChar char="•"/>
            </a:pPr>
            <a:r>
              <a:rPr lang="en-GB" sz="800">
                <a:latin typeface="Comic Sans MS"/>
              </a:rPr>
              <a:t>Name and locate the four countries of the United Kingdom</a:t>
            </a:r>
            <a:endParaRPr lang="en-GB"/>
          </a:p>
          <a:p>
            <a:pPr marL="285750" indent="-285750">
              <a:buFont typeface="Arial"/>
              <a:buChar char="•"/>
            </a:pPr>
            <a:r>
              <a:rPr lang="en-GB" sz="800">
                <a:latin typeface="Comic Sans MS"/>
              </a:rPr>
              <a:t>Name the capital cities of the four countries of the United Kingdom</a:t>
            </a:r>
            <a:endParaRPr lang="en-GB"/>
          </a:p>
          <a:p>
            <a:pPr marL="285750" indent="-285750">
              <a:buFont typeface="Arial"/>
              <a:buChar char="•"/>
            </a:pPr>
            <a:r>
              <a:rPr lang="en-GB" sz="800">
                <a:latin typeface="Comic Sans MS"/>
              </a:rPr>
              <a:t>Name and locate the surrounding seas of the United Kingdom</a:t>
            </a:r>
            <a:endParaRPr lang="en-GB"/>
          </a:p>
          <a:p>
            <a:endParaRPr lang="en-GB" sz="1400" b="1" u="sng">
              <a:ea typeface="Calibri"/>
              <a:cs typeface="Calibri"/>
            </a:endParaRPr>
          </a:p>
        </p:txBody>
      </p:sp>
      <p:sp>
        <p:nvSpPr>
          <p:cNvPr id="6" name="TextBox 5">
            <a:extLst>
              <a:ext uri="{FF2B5EF4-FFF2-40B4-BE49-F238E27FC236}">
                <a16:creationId xmlns:a16="http://schemas.microsoft.com/office/drawing/2014/main" id="{C1064D16-ADA7-4DE3-F385-6102D629E1FD}"/>
              </a:ext>
            </a:extLst>
          </p:cNvPr>
          <p:cNvSpPr txBox="1"/>
          <p:nvPr/>
        </p:nvSpPr>
        <p:spPr>
          <a:xfrm>
            <a:off x="8601411" y="153770"/>
            <a:ext cx="3177900" cy="1169551"/>
          </a:xfrm>
          <a:prstGeom prst="rect">
            <a:avLst/>
          </a:prstGeom>
          <a:solidFill>
            <a:schemeClr val="accent6">
              <a:lumMod val="40000"/>
              <a:lumOff val="60000"/>
            </a:schemeClr>
          </a:solidFill>
          <a:ln>
            <a:solidFill>
              <a:schemeClr val="accent1"/>
            </a:solidFill>
          </a:ln>
        </p:spPr>
        <p:txBody>
          <a:bodyPr wrap="square" lIns="91440" tIns="45720" rIns="91440" bIns="45720" rtlCol="0" anchor="t">
            <a:spAutoFit/>
          </a:bodyPr>
          <a:lstStyle/>
          <a:p>
            <a:r>
              <a:rPr lang="en-GB" sz="1400" b="1" u="sng"/>
              <a:t>RE/PSHE</a:t>
            </a:r>
          </a:p>
          <a:p>
            <a:endParaRPr lang="en-GB" sz="1400" b="1" u="sng">
              <a:ea typeface="Calibri"/>
              <a:cs typeface="Calibri"/>
            </a:endParaRPr>
          </a:p>
          <a:p>
            <a:r>
              <a:rPr lang="en-GB" sz="1400" u="sng"/>
              <a:t>RE</a:t>
            </a:r>
            <a:r>
              <a:rPr lang="en-GB" sz="1400"/>
              <a:t>: What is the best way for a Jew to lead a good life</a:t>
            </a:r>
            <a:endParaRPr lang="en-GB" sz="1400">
              <a:ea typeface="Calibri"/>
              <a:cs typeface="Calibri"/>
            </a:endParaRPr>
          </a:p>
          <a:p>
            <a:r>
              <a:rPr lang="en-GB" sz="1400" u="sng"/>
              <a:t>PSHE:</a:t>
            </a:r>
            <a:r>
              <a:rPr lang="en-GB" sz="1400"/>
              <a:t> Being Me In My World</a:t>
            </a:r>
            <a:endParaRPr lang="en-GB" sz="1400">
              <a:ea typeface="Calibri"/>
              <a:cs typeface="Calibri"/>
            </a:endParaRPr>
          </a:p>
        </p:txBody>
      </p:sp>
      <p:sp>
        <p:nvSpPr>
          <p:cNvPr id="7" name="TextBox 6">
            <a:extLst>
              <a:ext uri="{FF2B5EF4-FFF2-40B4-BE49-F238E27FC236}">
                <a16:creationId xmlns:a16="http://schemas.microsoft.com/office/drawing/2014/main" id="{3510FE73-DF19-DFC2-C726-47A7F8D3FA68}"/>
              </a:ext>
            </a:extLst>
          </p:cNvPr>
          <p:cNvSpPr txBox="1"/>
          <p:nvPr/>
        </p:nvSpPr>
        <p:spPr>
          <a:xfrm>
            <a:off x="192523" y="15473"/>
            <a:ext cx="2846765" cy="3154710"/>
          </a:xfrm>
          <a:prstGeom prst="rect">
            <a:avLst/>
          </a:prstGeom>
          <a:solidFill>
            <a:schemeClr val="accent4">
              <a:lumMod val="40000"/>
              <a:lumOff val="60000"/>
            </a:schemeClr>
          </a:solidFill>
          <a:ln>
            <a:solidFill>
              <a:schemeClr val="accent1"/>
            </a:solidFill>
          </a:ln>
        </p:spPr>
        <p:txBody>
          <a:bodyPr wrap="square" lIns="91440" tIns="45720" rIns="91440" bIns="45720" rtlCol="0" anchor="t">
            <a:spAutoFit/>
          </a:bodyPr>
          <a:lstStyle/>
          <a:p>
            <a:r>
              <a:rPr lang="en-GB" sz="1400" b="1" u="sng"/>
              <a:t>Maths:</a:t>
            </a:r>
          </a:p>
          <a:p>
            <a:endParaRPr lang="en-GB" sz="1400" b="1" u="sng">
              <a:ea typeface="Calibri"/>
              <a:cs typeface="Calibri"/>
            </a:endParaRPr>
          </a:p>
          <a:p>
            <a:pPr marL="285750" indent="-285750">
              <a:buFont typeface="Arial"/>
              <a:buChar char="•"/>
            </a:pPr>
            <a:r>
              <a:rPr lang="en-GB" sz="900">
                <a:latin typeface="Comic Sans MS"/>
                <a:ea typeface="Calibri"/>
                <a:cs typeface="Calibri"/>
              </a:rPr>
              <a:t>Numbers to 1000: </a:t>
            </a:r>
            <a:endParaRPr lang="en-GB"/>
          </a:p>
          <a:p>
            <a:pPr marL="285750" indent="-285750">
              <a:buFont typeface="Arial"/>
              <a:buChar char="•"/>
            </a:pPr>
            <a:r>
              <a:rPr lang="en-GB" sz="900">
                <a:latin typeface="Comic Sans MS"/>
                <a:ea typeface="Calibri"/>
                <a:cs typeface="Calibri"/>
              </a:rPr>
              <a:t>Counting in hundreds, tens and ones, comparing and ordering numbers, counting in fifties, recognising number patterns and counting in fours and eights.</a:t>
            </a:r>
            <a:endParaRPr lang="en-GB"/>
          </a:p>
          <a:p>
            <a:pPr marL="285750" indent="-285750">
              <a:buFont typeface="Arial"/>
              <a:buChar char="•"/>
            </a:pPr>
            <a:r>
              <a:rPr lang="en-GB" sz="900">
                <a:latin typeface="Comic Sans MS"/>
                <a:ea typeface="Calibri"/>
                <a:cs typeface="Calibri"/>
              </a:rPr>
              <a:t>Addition and subtraction:</a:t>
            </a:r>
            <a:endParaRPr lang="en-GB"/>
          </a:p>
          <a:p>
            <a:pPr marL="285750" indent="-285750">
              <a:buFont typeface="Arial"/>
              <a:buChar char="•"/>
            </a:pPr>
            <a:r>
              <a:rPr lang="en-GB" sz="900">
                <a:latin typeface="Comic Sans MS"/>
                <a:ea typeface="Calibri"/>
                <a:cs typeface="Calibri"/>
              </a:rPr>
              <a:t>Add and subtract numbers mentally, including:  </a:t>
            </a:r>
            <a:endParaRPr lang="en-GB"/>
          </a:p>
          <a:p>
            <a:pPr marL="285750" indent="-285750">
              <a:buFont typeface="Arial"/>
              <a:buChar char="•"/>
            </a:pPr>
            <a:r>
              <a:rPr lang="en-GB" sz="900">
                <a:latin typeface="Comic Sans MS"/>
                <a:ea typeface="Calibri"/>
                <a:cs typeface="Calibri"/>
              </a:rPr>
              <a:t>A three-digit number and ones.</a:t>
            </a:r>
            <a:endParaRPr lang="en-GB"/>
          </a:p>
          <a:p>
            <a:pPr marL="285750" indent="-285750">
              <a:buFont typeface="Arial"/>
              <a:buChar char="•"/>
            </a:pPr>
            <a:r>
              <a:rPr lang="en-GB" sz="900">
                <a:latin typeface="Comic Sans MS"/>
                <a:ea typeface="Calibri"/>
                <a:cs typeface="Calibri"/>
              </a:rPr>
              <a:t>A three-digit number and tens. </a:t>
            </a:r>
            <a:endParaRPr lang="en-GB"/>
          </a:p>
          <a:p>
            <a:pPr marL="285750" indent="-285750">
              <a:buFont typeface="Arial"/>
              <a:buChar char="•"/>
            </a:pPr>
            <a:r>
              <a:rPr lang="en-GB" sz="900">
                <a:latin typeface="Comic Sans MS"/>
                <a:ea typeface="Calibri"/>
                <a:cs typeface="Calibri"/>
              </a:rPr>
              <a:t>A three-digit number and hundreds </a:t>
            </a:r>
            <a:endParaRPr lang="en-GB"/>
          </a:p>
          <a:p>
            <a:pPr marL="285750" indent="-285750">
              <a:buFont typeface="Arial"/>
              <a:buChar char="•"/>
            </a:pPr>
            <a:r>
              <a:rPr lang="en-GB" sz="900">
                <a:latin typeface="Comic Sans MS"/>
                <a:ea typeface="Calibri"/>
                <a:cs typeface="Calibri"/>
              </a:rPr>
              <a:t>Add and subtract numbers with up to three digits, using formal written methods of columnar addition and subtraction. </a:t>
            </a:r>
            <a:endParaRPr lang="en-GB"/>
          </a:p>
          <a:p>
            <a:pPr marL="285750" indent="-285750">
              <a:buFont typeface="Arial"/>
              <a:buChar char="•"/>
            </a:pPr>
            <a:r>
              <a:rPr lang="en-GB" sz="900">
                <a:latin typeface="Comic Sans MS"/>
                <a:ea typeface="Calibri"/>
                <a:cs typeface="Calibri"/>
              </a:rPr>
              <a:t>Estimate the answer to a calculation and use inverse operations to check answers. </a:t>
            </a:r>
            <a:endParaRPr lang="en-GB"/>
          </a:p>
          <a:p>
            <a:pPr marL="285750" indent="-285750">
              <a:buFont typeface="Arial"/>
              <a:buChar char="•"/>
            </a:pPr>
            <a:r>
              <a:rPr lang="en-GB" sz="900">
                <a:latin typeface="Comic Sans MS"/>
                <a:ea typeface="Calibri"/>
                <a:cs typeface="Calibri"/>
              </a:rPr>
              <a:t>Solve problems, including missing number problems, using number facts, place value, and more complex addition and subtraction.</a:t>
            </a:r>
            <a:endParaRPr lang="en-GB"/>
          </a:p>
        </p:txBody>
      </p:sp>
      <p:sp>
        <p:nvSpPr>
          <p:cNvPr id="8" name="TextBox 7">
            <a:extLst>
              <a:ext uri="{FF2B5EF4-FFF2-40B4-BE49-F238E27FC236}">
                <a16:creationId xmlns:a16="http://schemas.microsoft.com/office/drawing/2014/main" id="{E0FEBC3C-889B-2554-4100-B2CEE0B1DB22}"/>
              </a:ext>
            </a:extLst>
          </p:cNvPr>
          <p:cNvSpPr txBox="1"/>
          <p:nvPr/>
        </p:nvSpPr>
        <p:spPr>
          <a:xfrm>
            <a:off x="4329401" y="5411535"/>
            <a:ext cx="3541323" cy="738664"/>
          </a:xfrm>
          <a:prstGeom prst="rect">
            <a:avLst/>
          </a:prstGeom>
          <a:solidFill>
            <a:srgbClr val="F9B3C4"/>
          </a:solidFill>
          <a:ln>
            <a:solidFill>
              <a:schemeClr val="accent1"/>
            </a:solidFill>
          </a:ln>
        </p:spPr>
        <p:txBody>
          <a:bodyPr wrap="square" lIns="91440" tIns="45720" rIns="91440" bIns="45720" rtlCol="0" anchor="t">
            <a:spAutoFit/>
          </a:bodyPr>
          <a:lstStyle/>
          <a:p>
            <a:r>
              <a:rPr lang="en-GB" sz="1400" b="1" u="sng"/>
              <a:t>English</a:t>
            </a:r>
          </a:p>
          <a:p>
            <a:r>
              <a:rPr lang="en-GB" sz="1400" u="sng"/>
              <a:t>Key Text</a:t>
            </a:r>
            <a:r>
              <a:rPr lang="en-GB" sz="1400"/>
              <a:t>: The Twits</a:t>
            </a:r>
            <a:endParaRPr lang="en-GB" sz="1400">
              <a:ea typeface="Calibri"/>
              <a:cs typeface="Calibri"/>
            </a:endParaRPr>
          </a:p>
          <a:p>
            <a:r>
              <a:rPr lang="en-GB" sz="1400" u="sng"/>
              <a:t>Outcomes</a:t>
            </a:r>
            <a:r>
              <a:rPr lang="en-GB" sz="1400"/>
              <a:t>: Diary entry</a:t>
            </a:r>
            <a:endParaRPr lang="en-GB" sz="1400">
              <a:ea typeface="Calibri"/>
              <a:cs typeface="Calibri"/>
            </a:endParaRPr>
          </a:p>
        </p:txBody>
      </p:sp>
      <p:sp>
        <p:nvSpPr>
          <p:cNvPr id="9" name="TextBox 8">
            <a:extLst>
              <a:ext uri="{FF2B5EF4-FFF2-40B4-BE49-F238E27FC236}">
                <a16:creationId xmlns:a16="http://schemas.microsoft.com/office/drawing/2014/main" id="{05F91343-CB78-8523-9898-CD637368F86A}"/>
              </a:ext>
            </a:extLst>
          </p:cNvPr>
          <p:cNvSpPr txBox="1"/>
          <p:nvPr/>
        </p:nvSpPr>
        <p:spPr>
          <a:xfrm>
            <a:off x="7876992" y="3400884"/>
            <a:ext cx="3663050" cy="461665"/>
          </a:xfrm>
          <a:prstGeom prst="rect">
            <a:avLst/>
          </a:prstGeom>
          <a:solidFill>
            <a:srgbClr val="D9B3F9"/>
          </a:solidFill>
          <a:ln>
            <a:solidFill>
              <a:srgbClr val="0070C0"/>
            </a:solidFill>
          </a:ln>
        </p:spPr>
        <p:txBody>
          <a:bodyPr wrap="square" lIns="91440" tIns="45720" rIns="91440" bIns="45720" rtlCol="0" anchor="t">
            <a:spAutoFit/>
          </a:bodyPr>
          <a:lstStyle/>
          <a:p>
            <a:r>
              <a:rPr lang="en-GB" sz="1200" b="1" u="sng"/>
              <a:t>Art &amp; Design/Design Technology</a:t>
            </a:r>
          </a:p>
          <a:p>
            <a:r>
              <a:rPr lang="en-GB" sz="1200">
                <a:ea typeface="Calibri"/>
                <a:cs typeface="Calibri"/>
              </a:rPr>
              <a:t>-Creative collages</a:t>
            </a:r>
          </a:p>
        </p:txBody>
      </p:sp>
      <p:sp>
        <p:nvSpPr>
          <p:cNvPr id="10" name="TextBox 9">
            <a:extLst>
              <a:ext uri="{FF2B5EF4-FFF2-40B4-BE49-F238E27FC236}">
                <a16:creationId xmlns:a16="http://schemas.microsoft.com/office/drawing/2014/main" id="{80A81123-74B1-D651-A6FE-9C7929934717}"/>
              </a:ext>
            </a:extLst>
          </p:cNvPr>
          <p:cNvSpPr txBox="1"/>
          <p:nvPr/>
        </p:nvSpPr>
        <p:spPr>
          <a:xfrm>
            <a:off x="7650246" y="1454475"/>
            <a:ext cx="3660002" cy="523220"/>
          </a:xfrm>
          <a:prstGeom prst="rect">
            <a:avLst/>
          </a:prstGeom>
          <a:solidFill>
            <a:srgbClr val="F5CDB7"/>
          </a:solidFill>
          <a:ln>
            <a:solidFill>
              <a:schemeClr val="accent1"/>
            </a:solidFill>
          </a:ln>
        </p:spPr>
        <p:txBody>
          <a:bodyPr wrap="square" lIns="91440" tIns="45720" rIns="91440" bIns="45720" rtlCol="0" anchor="t">
            <a:spAutoFit/>
          </a:bodyPr>
          <a:lstStyle/>
          <a:p>
            <a:r>
              <a:rPr lang="en-GB" sz="1400" b="1" u="sng"/>
              <a:t>PE</a:t>
            </a:r>
          </a:p>
          <a:p>
            <a:r>
              <a:rPr lang="en-GB" sz="1400">
                <a:ea typeface="Calibri"/>
                <a:cs typeface="Calibri"/>
              </a:rPr>
              <a:t>Netball</a:t>
            </a:r>
          </a:p>
        </p:txBody>
      </p:sp>
      <p:sp>
        <p:nvSpPr>
          <p:cNvPr id="11" name="TextBox 10">
            <a:extLst>
              <a:ext uri="{FF2B5EF4-FFF2-40B4-BE49-F238E27FC236}">
                <a16:creationId xmlns:a16="http://schemas.microsoft.com/office/drawing/2014/main" id="{D92341AE-EE4C-F19A-042B-A28C8B8C4378}"/>
              </a:ext>
            </a:extLst>
          </p:cNvPr>
          <p:cNvSpPr txBox="1"/>
          <p:nvPr/>
        </p:nvSpPr>
        <p:spPr>
          <a:xfrm>
            <a:off x="7975829" y="4071751"/>
            <a:ext cx="3765265" cy="1969770"/>
          </a:xfrm>
          <a:prstGeom prst="rect">
            <a:avLst/>
          </a:prstGeom>
          <a:solidFill>
            <a:srgbClr val="D8E3AF"/>
          </a:solidFill>
          <a:ln>
            <a:solidFill>
              <a:schemeClr val="accent1"/>
            </a:solidFill>
          </a:ln>
        </p:spPr>
        <p:txBody>
          <a:bodyPr wrap="square" lIns="91440" tIns="45720" rIns="91440" bIns="45720" rtlCol="0" anchor="t">
            <a:spAutoFit/>
          </a:bodyPr>
          <a:lstStyle/>
          <a:p>
            <a:r>
              <a:rPr lang="en-GB" sz="1400" b="1" u="sng">
                <a:effectLst/>
                <a:ea typeface="Yu Mincho" panose="02020400000000000000" pitchFamily="18" charset="-128"/>
                <a:cs typeface="Times New Roman" panose="02020603050405020304" pitchFamily="18" charset="0"/>
              </a:rPr>
              <a:t>Science</a:t>
            </a:r>
          </a:p>
          <a:p>
            <a:r>
              <a:rPr lang="en-US" sz="1200">
                <a:solidFill>
                  <a:srgbClr val="000000"/>
                </a:solidFill>
                <a:effectLst/>
                <a:ea typeface="Times New Roman" panose="02020603050405020304" pitchFamily="18" charset="0"/>
                <a:cs typeface="Arial" panose="020B0604020202020204" pitchFamily="34" charset="0"/>
              </a:rPr>
              <a:t>In Science, we will be focusing on </a:t>
            </a:r>
            <a:r>
              <a:rPr lang="en-US" sz="1200" b="1">
                <a:solidFill>
                  <a:srgbClr val="000000"/>
                </a:solidFill>
                <a:effectLst/>
                <a:ea typeface="Times New Roman" panose="02020603050405020304" pitchFamily="18" charset="0"/>
                <a:cs typeface="Arial" panose="020B0604020202020204" pitchFamily="34" charset="0"/>
              </a:rPr>
              <a:t>forces and magnets</a:t>
            </a:r>
            <a:r>
              <a:rPr lang="en-US" sz="1200">
                <a:solidFill>
                  <a:srgbClr val="000000"/>
                </a:solidFill>
                <a:effectLst/>
                <a:ea typeface="Times New Roman" panose="02020603050405020304" pitchFamily="18" charset="0"/>
                <a:cs typeface="Arial" panose="020B0604020202020204" pitchFamily="34" charset="0"/>
              </a:rPr>
              <a:t>, which includes:</a:t>
            </a:r>
            <a:endParaRPr lang="en-GB" sz="1200">
              <a:effectLst/>
              <a:ea typeface="Times New Roman" panose="02020603050405020304" pitchFamily="18" charset="0"/>
            </a:endParaRPr>
          </a:p>
          <a:p>
            <a:pPr marL="342900" marR="30480" lvl="0" indent="-342900">
              <a:buFont typeface="Symbol" panose="05050102010706020507" pitchFamily="18" charset="2"/>
              <a:buChar char=""/>
            </a:pPr>
            <a:r>
              <a:rPr lang="en-GB" sz="1200">
                <a:solidFill>
                  <a:srgbClr val="000000"/>
                </a:solidFill>
                <a:effectLst/>
                <a:ea typeface="Times New Roman" panose="02020603050405020304" pitchFamily="18" charset="0"/>
              </a:rPr>
              <a:t>Comparing how things move on different surfaces. </a:t>
            </a:r>
            <a:endParaRPr lang="en-GB" sz="1200">
              <a:effectLst/>
              <a:ea typeface="Times New Roman" panose="02020603050405020304" pitchFamily="18" charset="0"/>
            </a:endParaRPr>
          </a:p>
          <a:p>
            <a:pPr marL="342900" marR="30480" lvl="0" indent="-342900">
              <a:buFont typeface="Symbol" panose="05050102010706020507" pitchFamily="18" charset="2"/>
              <a:buChar char=""/>
            </a:pPr>
            <a:r>
              <a:rPr lang="en-GB" sz="1200">
                <a:solidFill>
                  <a:srgbClr val="000000"/>
                </a:solidFill>
                <a:effectLst/>
                <a:ea typeface="Times New Roman" panose="02020603050405020304" pitchFamily="18" charset="0"/>
              </a:rPr>
              <a:t>Notice that some forces need contact between two objects, but magnetic forces can act at a distance compare and group together a variety of everyday materials on the basis of whether they are attracted to a magnet.</a:t>
            </a:r>
            <a:endParaRPr lang="en-GB" sz="1200">
              <a:effectLst/>
              <a:ea typeface="Times New Roman" panose="02020603050405020304" pitchFamily="18" charset="0"/>
            </a:endParaRPr>
          </a:p>
          <a:p>
            <a:pPr marL="342900" marR="30480" lvl="0" indent="-342900">
              <a:buFont typeface="Symbol" panose="05050102010706020507" pitchFamily="18" charset="2"/>
              <a:buChar char=""/>
            </a:pPr>
            <a:r>
              <a:rPr lang="en-GB" sz="1200">
                <a:solidFill>
                  <a:srgbClr val="000000"/>
                </a:solidFill>
                <a:effectLst/>
                <a:ea typeface="Times New Roman" panose="02020603050405020304" pitchFamily="18" charset="0"/>
              </a:rPr>
              <a:t>Identify some magnetic materials. </a:t>
            </a:r>
            <a:endParaRPr lang="en-GB" sz="1200">
              <a:effectLst/>
              <a:ea typeface="Times New Roman" panose="02020603050405020304" pitchFamily="18" charset="0"/>
            </a:endParaRPr>
          </a:p>
        </p:txBody>
      </p:sp>
      <p:sp>
        <p:nvSpPr>
          <p:cNvPr id="12" name="TextBox 11">
            <a:extLst>
              <a:ext uri="{FF2B5EF4-FFF2-40B4-BE49-F238E27FC236}">
                <a16:creationId xmlns:a16="http://schemas.microsoft.com/office/drawing/2014/main" id="{3954E917-559A-415D-A4E7-CA5DD461E1FF}"/>
              </a:ext>
            </a:extLst>
          </p:cNvPr>
          <p:cNvSpPr txBox="1"/>
          <p:nvPr/>
        </p:nvSpPr>
        <p:spPr>
          <a:xfrm>
            <a:off x="8179104" y="2110385"/>
            <a:ext cx="3164047" cy="1046440"/>
          </a:xfrm>
          <a:prstGeom prst="rect">
            <a:avLst/>
          </a:prstGeom>
          <a:solidFill>
            <a:schemeClr val="accent5">
              <a:lumMod val="40000"/>
              <a:lumOff val="60000"/>
            </a:schemeClr>
          </a:solidFill>
          <a:ln>
            <a:solidFill>
              <a:schemeClr val="accent1"/>
            </a:solidFill>
          </a:ln>
        </p:spPr>
        <p:txBody>
          <a:bodyPr wrap="square" lIns="91440" tIns="45720" rIns="91440" bIns="45720" rtlCol="0" anchor="t">
            <a:spAutoFit/>
          </a:bodyPr>
          <a:lstStyle/>
          <a:p>
            <a:r>
              <a:rPr lang="en-GB" sz="1400" b="1" u="sng"/>
              <a:t>Music</a:t>
            </a:r>
            <a:endParaRPr lang="en-GB" sz="1600" b="1" u="sng">
              <a:ea typeface="Calibri" panose="020F0502020204030204"/>
              <a:cs typeface="Calibri" panose="020F0502020204030204"/>
            </a:endParaRPr>
          </a:p>
          <a:p>
            <a:pPr algn="just"/>
            <a:r>
              <a:rPr lang="en-GB" sz="1200">
                <a:latin typeface="Comic Sans MS"/>
                <a:ea typeface="+mn-lt"/>
                <a:cs typeface="+mn-lt"/>
              </a:rPr>
              <a:t> Music Express – linked to the Geography topic.</a:t>
            </a:r>
            <a:endParaRPr lang="en-GB" sz="1200">
              <a:ea typeface="Calibri"/>
              <a:cs typeface="Calibri"/>
            </a:endParaRPr>
          </a:p>
          <a:p>
            <a:pPr marL="285750" indent="-285750">
              <a:buFont typeface="Arial"/>
              <a:buChar char="•"/>
            </a:pPr>
            <a:r>
              <a:rPr lang="en-GB" sz="1200">
                <a:latin typeface="Comic Sans MS"/>
                <a:ea typeface="+mn-lt"/>
                <a:cs typeface="+mn-lt"/>
              </a:rPr>
              <a:t>Understanding pulse and rhythm and exploring beats in a bar.</a:t>
            </a:r>
            <a:endParaRPr lang="en-GB" sz="1200"/>
          </a:p>
        </p:txBody>
      </p:sp>
      <p:sp>
        <p:nvSpPr>
          <p:cNvPr id="13" name="TextBox 12">
            <a:extLst>
              <a:ext uri="{FF2B5EF4-FFF2-40B4-BE49-F238E27FC236}">
                <a16:creationId xmlns:a16="http://schemas.microsoft.com/office/drawing/2014/main" id="{DBDB361E-F1F2-8A05-FAEC-ED9251CE5A3B}"/>
              </a:ext>
            </a:extLst>
          </p:cNvPr>
          <p:cNvSpPr txBox="1"/>
          <p:nvPr/>
        </p:nvSpPr>
        <p:spPr>
          <a:xfrm>
            <a:off x="1284591" y="3346622"/>
            <a:ext cx="2829250" cy="1831271"/>
          </a:xfrm>
          <a:prstGeom prst="rect">
            <a:avLst/>
          </a:prstGeom>
          <a:solidFill>
            <a:schemeClr val="bg1">
              <a:lumMod val="85000"/>
            </a:schemeClr>
          </a:solidFill>
          <a:ln>
            <a:solidFill>
              <a:srgbClr val="0070C0"/>
            </a:solidFill>
          </a:ln>
        </p:spPr>
        <p:txBody>
          <a:bodyPr wrap="square" lIns="91440" tIns="45720" rIns="91440" bIns="45720" rtlCol="0" anchor="t">
            <a:spAutoFit/>
          </a:bodyPr>
          <a:lstStyle/>
          <a:p>
            <a:r>
              <a:rPr lang="en-GB" sz="1400" b="1" u="sng"/>
              <a:t>Computing:</a:t>
            </a:r>
          </a:p>
          <a:p>
            <a:r>
              <a:rPr lang="en-GB" sz="900">
                <a:latin typeface="Comic Sans MS"/>
                <a:ea typeface="Calibri"/>
                <a:cs typeface="Calibri"/>
              </a:rPr>
              <a:t>In Computing, we will be learning to program. We will be learning to:</a:t>
            </a:r>
            <a:endParaRPr lang="en-GB"/>
          </a:p>
          <a:p>
            <a:pPr marL="285750" indent="-285750">
              <a:buFont typeface="Arial"/>
              <a:buChar char="•"/>
            </a:pPr>
            <a:r>
              <a:rPr lang="en-GB" sz="900">
                <a:latin typeface="Comic Sans MS"/>
                <a:ea typeface="Calibri"/>
                <a:cs typeface="Calibri"/>
              </a:rPr>
              <a:t>Use a variety of inputs</a:t>
            </a:r>
            <a:endParaRPr lang="en-GB"/>
          </a:p>
          <a:p>
            <a:pPr marL="285750" indent="-285750">
              <a:buFont typeface="Arial"/>
              <a:buChar char="•"/>
            </a:pPr>
            <a:r>
              <a:rPr lang="en-GB" sz="900">
                <a:latin typeface="Comic Sans MS"/>
                <a:ea typeface="Calibri"/>
                <a:cs typeface="Calibri"/>
              </a:rPr>
              <a:t>Use the ‘repeat’ (loop) command within a series of instructions. </a:t>
            </a:r>
            <a:endParaRPr lang="en-GB"/>
          </a:p>
          <a:p>
            <a:pPr marL="285750" indent="-285750">
              <a:buFont typeface="Arial"/>
              <a:buChar char="•"/>
            </a:pPr>
            <a:r>
              <a:rPr lang="en-GB" sz="900">
                <a:latin typeface="Comic Sans MS"/>
                <a:ea typeface="Calibri"/>
                <a:cs typeface="Calibri"/>
              </a:rPr>
              <a:t>Use the ‘if… then’ (conditional statement) command within a series of instructions- Write a simple program in Logo to produce a line drawing. </a:t>
            </a:r>
            <a:endParaRPr lang="en-GB"/>
          </a:p>
          <a:p>
            <a:pPr marL="285750" indent="-285750">
              <a:buFont typeface="Arial"/>
              <a:buChar char="•"/>
            </a:pPr>
            <a:r>
              <a:rPr lang="en-GB" sz="900">
                <a:latin typeface="Comic Sans MS"/>
                <a:ea typeface="Calibri"/>
                <a:cs typeface="Calibri"/>
              </a:rPr>
              <a:t>Write a program to reproduce a defined problem, e.g. geometric shape/pattern.</a:t>
            </a:r>
            <a:endParaRPr lang="en-GB">
              <a:ea typeface="Calibri" panose="020F0502020204030204"/>
              <a:cs typeface="Calibri" panose="020F0502020204030204"/>
            </a:endParaRPr>
          </a:p>
        </p:txBody>
      </p:sp>
      <p:pic>
        <p:nvPicPr>
          <p:cNvPr id="14" name="Picture 13" descr="summerside">
            <a:extLst>
              <a:ext uri="{FF2B5EF4-FFF2-40B4-BE49-F238E27FC236}">
                <a16:creationId xmlns:a16="http://schemas.microsoft.com/office/drawing/2014/main" id="{220E46F3-2C8E-F889-4CE7-D6E1841F75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45486" y="6532349"/>
            <a:ext cx="967016" cy="330890"/>
          </a:xfrm>
          <a:prstGeom prst="rect">
            <a:avLst/>
          </a:prstGeom>
          <a:noFill/>
          <a:ln>
            <a:noFill/>
          </a:ln>
        </p:spPr>
      </p:pic>
      <p:sp>
        <p:nvSpPr>
          <p:cNvPr id="15" name="TextBox 14">
            <a:extLst>
              <a:ext uri="{FF2B5EF4-FFF2-40B4-BE49-F238E27FC236}">
                <a16:creationId xmlns:a16="http://schemas.microsoft.com/office/drawing/2014/main" id="{8983755B-DBF0-C379-B497-EA7A1C5DE20D}"/>
              </a:ext>
            </a:extLst>
          </p:cNvPr>
          <p:cNvSpPr txBox="1"/>
          <p:nvPr/>
        </p:nvSpPr>
        <p:spPr>
          <a:xfrm>
            <a:off x="4605906" y="2671108"/>
            <a:ext cx="2414808" cy="2657209"/>
          </a:xfrm>
          <a:prstGeom prst="rect">
            <a:avLst/>
          </a:prstGeom>
          <a:noFill/>
          <a:ln w="28575">
            <a:solidFill>
              <a:schemeClr val="accent1">
                <a:lumMod val="75000"/>
              </a:schemeClr>
            </a:solidFill>
          </a:ln>
        </p:spPr>
        <p:txBody>
          <a:bodyPr wrap="square" lIns="91440" tIns="45720" rIns="91440" bIns="45720" rtlCol="0" anchor="t">
            <a:spAutoFit/>
          </a:bodyPr>
          <a:lstStyle/>
          <a:p>
            <a:pPr algn="ctr"/>
            <a:r>
              <a:rPr lang="en-GB"/>
              <a:t>Key Texts</a:t>
            </a:r>
          </a:p>
          <a:p>
            <a:pPr algn="ctr"/>
            <a:r>
              <a:rPr lang="en-GB">
                <a:ea typeface="Calibri"/>
                <a:cs typeface="Calibri"/>
              </a:rPr>
              <a:t>The Twits</a:t>
            </a:r>
          </a:p>
          <a:p>
            <a:pPr algn="ctr"/>
            <a:br>
              <a:rPr lang="en-US"/>
            </a:br>
            <a:br>
              <a:rPr lang="en-US"/>
            </a:br>
            <a:endParaRPr lang="en-US">
              <a:ea typeface="Calibri"/>
              <a:cs typeface="Calibri"/>
            </a:endParaRPr>
          </a:p>
          <a:p>
            <a:pPr algn="ctr"/>
            <a:endParaRPr lang="en-GB">
              <a:ea typeface="Calibri"/>
              <a:cs typeface="Calibri"/>
            </a:endParaRPr>
          </a:p>
          <a:p>
            <a:pPr algn="ctr"/>
            <a:endParaRPr lang="en-GB"/>
          </a:p>
          <a:p>
            <a:pPr algn="ctr"/>
            <a:endParaRPr lang="en-GB"/>
          </a:p>
          <a:p>
            <a:pPr algn="ctr"/>
            <a:endParaRPr lang="en-GB">
              <a:ea typeface="Calibri"/>
              <a:cs typeface="Calibri"/>
            </a:endParaRPr>
          </a:p>
        </p:txBody>
      </p:sp>
      <p:pic>
        <p:nvPicPr>
          <p:cNvPr id="20" name="Picture 19">
            <a:extLst>
              <a:ext uri="{FF2B5EF4-FFF2-40B4-BE49-F238E27FC236}">
                <a16:creationId xmlns:a16="http://schemas.microsoft.com/office/drawing/2014/main" id="{C4671643-B28C-CAA9-C3E3-C63BAB9C0B57}"/>
              </a:ext>
            </a:extLst>
          </p:cNvPr>
          <p:cNvPicPr>
            <a:picLocks noChangeAspect="1"/>
          </p:cNvPicPr>
          <p:nvPr/>
        </p:nvPicPr>
        <p:blipFill rotWithShape="1">
          <a:blip r:embed="rId3"/>
          <a:srcRect l="18991" t="50000" r="61674" b="6050"/>
          <a:stretch/>
        </p:blipFill>
        <p:spPr>
          <a:xfrm>
            <a:off x="11343211" y="9796"/>
            <a:ext cx="402904" cy="416498"/>
          </a:xfrm>
          <a:prstGeom prst="rect">
            <a:avLst/>
          </a:prstGeom>
        </p:spPr>
      </p:pic>
      <p:sp>
        <p:nvSpPr>
          <p:cNvPr id="24" name="TextBox 23">
            <a:extLst>
              <a:ext uri="{FF2B5EF4-FFF2-40B4-BE49-F238E27FC236}">
                <a16:creationId xmlns:a16="http://schemas.microsoft.com/office/drawing/2014/main" id="{8312837F-2A74-FCF8-E709-0B1CEE86E42D}"/>
              </a:ext>
            </a:extLst>
          </p:cNvPr>
          <p:cNvSpPr txBox="1"/>
          <p:nvPr/>
        </p:nvSpPr>
        <p:spPr>
          <a:xfrm>
            <a:off x="188473" y="5273386"/>
            <a:ext cx="3682849" cy="1261884"/>
          </a:xfrm>
          <a:prstGeom prst="rect">
            <a:avLst/>
          </a:prstGeom>
          <a:solidFill>
            <a:srgbClr val="F5F3B3"/>
          </a:solidFill>
          <a:ln>
            <a:solidFill>
              <a:srgbClr val="0070C0"/>
            </a:solidFill>
          </a:ln>
        </p:spPr>
        <p:txBody>
          <a:bodyPr wrap="square" lIns="91440" tIns="45720" rIns="91440" bIns="45720" rtlCol="0" anchor="t">
            <a:spAutoFit/>
          </a:bodyPr>
          <a:lstStyle/>
          <a:p>
            <a:r>
              <a:rPr lang="en-GB" sz="1400" b="1" u="sng"/>
              <a:t>French </a:t>
            </a:r>
            <a:r>
              <a:rPr lang="en-GB" sz="1400" b="1" u="sng">
                <a:latin typeface="Calibri"/>
                <a:ea typeface="Calibri"/>
                <a:cs typeface="Calibri"/>
              </a:rPr>
              <a:t>- </a:t>
            </a:r>
            <a:r>
              <a:rPr lang="en-GB" sz="1400" err="1">
                <a:latin typeface="Calibri"/>
                <a:ea typeface="Calibri"/>
                <a:cs typeface="Calibri"/>
              </a:rPr>
              <a:t>J</a:t>
            </a:r>
            <a:r>
              <a:rPr lang="en-GB" sz="1400" b="1" u="sng" err="1">
                <a:latin typeface="Calibri"/>
                <a:ea typeface="Calibri"/>
                <a:cs typeface="Calibri"/>
              </a:rPr>
              <a:t>'apprends</a:t>
            </a:r>
            <a:r>
              <a:rPr lang="en-GB" sz="1400" b="1" u="sng">
                <a:latin typeface="Calibri"/>
                <a:ea typeface="Calibri"/>
                <a:cs typeface="Calibri"/>
              </a:rPr>
              <a:t> le </a:t>
            </a:r>
            <a:r>
              <a:rPr lang="en-GB" sz="1400" b="1" u="sng" err="1">
                <a:latin typeface="Calibri"/>
                <a:ea typeface="Calibri"/>
                <a:cs typeface="Calibri"/>
              </a:rPr>
              <a:t>francais</a:t>
            </a:r>
            <a:r>
              <a:rPr lang="en-GB" sz="1400" b="1" u="sng">
                <a:latin typeface="Calibri"/>
                <a:ea typeface="Calibri"/>
                <a:cs typeface="Calibri"/>
              </a:rPr>
              <a:t>/I'm learning French</a:t>
            </a:r>
          </a:p>
          <a:p>
            <a:r>
              <a:rPr lang="en-GB" sz="1200">
                <a:solidFill>
                  <a:srgbClr val="212529"/>
                </a:solidFill>
                <a:ea typeface="+mn-lt"/>
                <a:cs typeface="+mn-lt"/>
              </a:rPr>
              <a:t>Children will be able to:</a:t>
            </a:r>
            <a:endParaRPr lang="en-GB" sz="1200">
              <a:solidFill>
                <a:srgbClr val="000000"/>
              </a:solidFill>
              <a:ea typeface="+mn-lt"/>
              <a:cs typeface="+mn-lt"/>
            </a:endParaRPr>
          </a:p>
          <a:p>
            <a:r>
              <a:rPr lang="en-GB" sz="1200">
                <a:solidFill>
                  <a:srgbClr val="212529"/>
                </a:solidFill>
                <a:ea typeface="+mn-lt"/>
                <a:cs typeface="+mn-lt"/>
              </a:rPr>
              <a:t> Introduce themselves, say how they feel and have a wider appreciation for the countries where the language is spoken.</a:t>
            </a:r>
            <a:endParaRPr lang="en-GB" sz="1200">
              <a:ea typeface="Calibri"/>
              <a:cs typeface="Calibri"/>
            </a:endParaRPr>
          </a:p>
        </p:txBody>
      </p:sp>
      <p:pic>
        <p:nvPicPr>
          <p:cNvPr id="4" name="Picture 3" descr="A colorful puzzle piece in different colors&#10;&#10;Description automatically generated">
            <a:extLst>
              <a:ext uri="{FF2B5EF4-FFF2-40B4-BE49-F238E27FC236}">
                <a16:creationId xmlns:a16="http://schemas.microsoft.com/office/drawing/2014/main" id="{DA3B89A4-DC67-9776-A1A4-1FB6873AE725}"/>
              </a:ext>
            </a:extLst>
          </p:cNvPr>
          <p:cNvPicPr>
            <a:picLocks noChangeAspect="1"/>
          </p:cNvPicPr>
          <p:nvPr/>
        </p:nvPicPr>
        <p:blipFill>
          <a:blip r:embed="rId4"/>
          <a:stretch>
            <a:fillRect/>
          </a:stretch>
        </p:blipFill>
        <p:spPr>
          <a:xfrm>
            <a:off x="9923514" y="5277"/>
            <a:ext cx="1246910" cy="403514"/>
          </a:xfrm>
          <a:prstGeom prst="rect">
            <a:avLst/>
          </a:prstGeom>
        </p:spPr>
      </p:pic>
      <p:pic>
        <p:nvPicPr>
          <p:cNvPr id="3" name="Picture 2" descr="A cover of a book&#10;&#10;Description automatically generated">
            <a:extLst>
              <a:ext uri="{FF2B5EF4-FFF2-40B4-BE49-F238E27FC236}">
                <a16:creationId xmlns:a16="http://schemas.microsoft.com/office/drawing/2014/main" id="{680BBB27-CE3A-F505-F8F8-F76E73C51319}"/>
              </a:ext>
            </a:extLst>
          </p:cNvPr>
          <p:cNvPicPr>
            <a:picLocks noChangeAspect="1"/>
          </p:cNvPicPr>
          <p:nvPr/>
        </p:nvPicPr>
        <p:blipFill>
          <a:blip r:embed="rId5"/>
          <a:stretch>
            <a:fillRect/>
          </a:stretch>
        </p:blipFill>
        <p:spPr>
          <a:xfrm>
            <a:off x="5117531" y="3405367"/>
            <a:ext cx="1396221" cy="1700662"/>
          </a:xfrm>
          <a:prstGeom prst="rect">
            <a:avLst/>
          </a:prstGeom>
        </p:spPr>
      </p:pic>
    </p:spTree>
    <p:extLst>
      <p:ext uri="{BB962C8B-B14F-4D97-AF65-F5344CB8AC3E}">
        <p14:creationId xmlns:p14="http://schemas.microsoft.com/office/powerpoint/2010/main" val="1152675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EC975-2BAD-5906-CC44-888A85EEA733}"/>
              </a:ext>
            </a:extLst>
          </p:cNvPr>
          <p:cNvSpPr>
            <a:spLocks noGrp="1"/>
          </p:cNvSpPr>
          <p:nvPr>
            <p:ph type="title"/>
          </p:nvPr>
        </p:nvSpPr>
        <p:spPr>
          <a:xfrm>
            <a:off x="4122576" y="415730"/>
            <a:ext cx="3425890" cy="530614"/>
          </a:xfrm>
        </p:spPr>
        <p:txBody>
          <a:bodyPr>
            <a:noAutofit/>
          </a:bodyPr>
          <a:lstStyle/>
          <a:p>
            <a:pPr algn="ctr"/>
            <a:r>
              <a:rPr lang="en-GB" sz="2400" b="1" u="sng">
                <a:solidFill>
                  <a:srgbClr val="0070C0"/>
                </a:solidFill>
              </a:rPr>
              <a:t>Year 4 Autumn 1</a:t>
            </a:r>
            <a:br>
              <a:rPr lang="en-GB" sz="2400" b="1" u="sng">
                <a:solidFill>
                  <a:srgbClr val="0070C0"/>
                </a:solidFill>
              </a:rPr>
            </a:br>
            <a:r>
              <a:rPr lang="en-GB" sz="2400" b="1" u="sng">
                <a:solidFill>
                  <a:srgbClr val="0070C0"/>
                </a:solidFill>
              </a:rPr>
              <a:t>Curriculum overview</a:t>
            </a:r>
          </a:p>
        </p:txBody>
      </p:sp>
      <p:sp>
        <p:nvSpPr>
          <p:cNvPr id="5" name="TextBox 4">
            <a:extLst>
              <a:ext uri="{FF2B5EF4-FFF2-40B4-BE49-F238E27FC236}">
                <a16:creationId xmlns:a16="http://schemas.microsoft.com/office/drawing/2014/main" id="{FE7BDF5E-054A-90E3-3949-1934D09AE0E4}"/>
              </a:ext>
            </a:extLst>
          </p:cNvPr>
          <p:cNvSpPr txBox="1"/>
          <p:nvPr/>
        </p:nvSpPr>
        <p:spPr>
          <a:xfrm>
            <a:off x="194448" y="186867"/>
            <a:ext cx="3529995" cy="2154436"/>
          </a:xfrm>
          <a:prstGeom prst="rect">
            <a:avLst/>
          </a:prstGeom>
          <a:solidFill>
            <a:schemeClr val="accent5">
              <a:lumMod val="40000"/>
              <a:lumOff val="60000"/>
            </a:schemeClr>
          </a:solidFill>
          <a:ln>
            <a:solidFill>
              <a:schemeClr val="accent1"/>
            </a:solidFill>
          </a:ln>
        </p:spPr>
        <p:txBody>
          <a:bodyPr wrap="square" lIns="91440" tIns="45720" rIns="91440" bIns="45720" rtlCol="0" anchor="t">
            <a:spAutoFit/>
          </a:bodyPr>
          <a:lstStyle/>
          <a:p>
            <a:r>
              <a:rPr lang="en-GB" sz="1400" b="1" u="sng"/>
              <a:t>History – Ancient Rome</a:t>
            </a:r>
            <a:endParaRPr lang="en-GB" sz="1400" b="1" u="sng">
              <a:ea typeface="Calibri"/>
              <a:cs typeface="Calibri"/>
            </a:endParaRPr>
          </a:p>
          <a:p>
            <a:pPr marL="171450" indent="-171450">
              <a:buFont typeface="Calibri"/>
              <a:buChar char="-"/>
            </a:pPr>
            <a:r>
              <a:rPr lang="en-US" sz="1200">
                <a:ea typeface="+mn-lt"/>
                <a:cs typeface="+mn-lt"/>
              </a:rPr>
              <a:t>To understand what is meant by Roman Empire.</a:t>
            </a:r>
          </a:p>
          <a:p>
            <a:pPr marL="171450" indent="-171450">
              <a:buFont typeface="Calibri"/>
              <a:buChar char="-"/>
            </a:pPr>
            <a:r>
              <a:rPr lang="en-US" sz="1200">
                <a:ea typeface="+mn-lt"/>
                <a:cs typeface="+mn-lt"/>
              </a:rPr>
              <a:t>To understand what is unique about the Roman Army</a:t>
            </a:r>
          </a:p>
          <a:p>
            <a:pPr marL="171450" indent="-171450">
              <a:buFont typeface="Calibri"/>
              <a:buChar char="-"/>
            </a:pPr>
            <a:r>
              <a:rPr lang="en-US" sz="1200">
                <a:ea typeface="+mn-lt"/>
                <a:cs typeface="+mn-lt"/>
              </a:rPr>
              <a:t>To learn about how Queen Boudicca challenged the Romans during their occupation of Britain.</a:t>
            </a:r>
          </a:p>
          <a:p>
            <a:pPr marL="171450" indent="-171450">
              <a:buFont typeface="Calibri"/>
              <a:buChar char="-"/>
            </a:pPr>
            <a:r>
              <a:rPr lang="en-US" sz="1200">
                <a:ea typeface="+mn-lt"/>
                <a:cs typeface="+mn-lt"/>
              </a:rPr>
              <a:t>To learn about Gods and Goddesses in Roman Religious belief. </a:t>
            </a:r>
          </a:p>
          <a:p>
            <a:pPr marL="171450" indent="-171450">
              <a:buFont typeface="Calibri"/>
              <a:buChar char="-"/>
            </a:pPr>
            <a:r>
              <a:rPr lang="en-US" sz="1200">
                <a:ea typeface="+mn-lt"/>
                <a:cs typeface="+mn-lt"/>
              </a:rPr>
              <a:t>To learn what life was like in Roman Britain</a:t>
            </a:r>
          </a:p>
          <a:p>
            <a:pPr marL="171450" indent="-171450">
              <a:buFont typeface="Calibri"/>
              <a:buChar char="-"/>
            </a:pPr>
            <a:r>
              <a:rPr lang="en-US" sz="1200">
                <a:ea typeface="+mn-lt"/>
                <a:cs typeface="+mn-lt"/>
              </a:rPr>
              <a:t>To understand how the Romans have influenced our lives today. </a:t>
            </a:r>
            <a:endParaRPr lang="en-GB" sz="1200">
              <a:ea typeface="Calibri"/>
              <a:cs typeface="Calibri"/>
            </a:endParaRPr>
          </a:p>
        </p:txBody>
      </p:sp>
      <p:sp>
        <p:nvSpPr>
          <p:cNvPr id="6" name="TextBox 5">
            <a:extLst>
              <a:ext uri="{FF2B5EF4-FFF2-40B4-BE49-F238E27FC236}">
                <a16:creationId xmlns:a16="http://schemas.microsoft.com/office/drawing/2014/main" id="{C1064D16-ADA7-4DE3-F385-6102D629E1FD}"/>
              </a:ext>
            </a:extLst>
          </p:cNvPr>
          <p:cNvSpPr txBox="1"/>
          <p:nvPr/>
        </p:nvSpPr>
        <p:spPr>
          <a:xfrm>
            <a:off x="8183064" y="201784"/>
            <a:ext cx="3797091" cy="954107"/>
          </a:xfrm>
          <a:prstGeom prst="rect">
            <a:avLst/>
          </a:prstGeom>
          <a:solidFill>
            <a:schemeClr val="accent6">
              <a:lumMod val="40000"/>
              <a:lumOff val="60000"/>
            </a:schemeClr>
          </a:solidFill>
          <a:ln>
            <a:solidFill>
              <a:schemeClr val="accent1"/>
            </a:solidFill>
          </a:ln>
        </p:spPr>
        <p:txBody>
          <a:bodyPr wrap="square" lIns="91440" tIns="45720" rIns="91440" bIns="45720" rtlCol="0" anchor="t">
            <a:spAutoFit/>
          </a:bodyPr>
          <a:lstStyle/>
          <a:p>
            <a:r>
              <a:rPr lang="en-GB" sz="1400" b="1" u="sng"/>
              <a:t>RE/PSHE</a:t>
            </a:r>
          </a:p>
          <a:p>
            <a:r>
              <a:rPr lang="en-GB" sz="1400" u="sng"/>
              <a:t>RE</a:t>
            </a:r>
            <a:r>
              <a:rPr lang="en-GB" sz="1400"/>
              <a:t>: </a:t>
            </a:r>
            <a:r>
              <a:rPr lang="en-GB" sz="1400">
                <a:ea typeface="+mn-lt"/>
                <a:cs typeface="+mn-lt"/>
              </a:rPr>
              <a:t>Does praying at regular intervals help Muslims in their everyday lives?</a:t>
            </a:r>
            <a:endParaRPr lang="en-GB" sz="1400">
              <a:ea typeface="Calibri"/>
              <a:cs typeface="Calibri"/>
            </a:endParaRPr>
          </a:p>
          <a:p>
            <a:r>
              <a:rPr lang="en-GB" sz="1400" u="sng"/>
              <a:t>PSHE</a:t>
            </a:r>
            <a:r>
              <a:rPr lang="en-GB" sz="1400"/>
              <a:t>: Being Me in My World</a:t>
            </a:r>
            <a:endParaRPr lang="en-GB" sz="1400">
              <a:ea typeface="Calibri"/>
              <a:cs typeface="Calibri"/>
            </a:endParaRPr>
          </a:p>
        </p:txBody>
      </p:sp>
      <p:sp>
        <p:nvSpPr>
          <p:cNvPr id="7" name="TextBox 6">
            <a:extLst>
              <a:ext uri="{FF2B5EF4-FFF2-40B4-BE49-F238E27FC236}">
                <a16:creationId xmlns:a16="http://schemas.microsoft.com/office/drawing/2014/main" id="{3510FE73-DF19-DFC2-C726-47A7F8D3FA68}"/>
              </a:ext>
            </a:extLst>
          </p:cNvPr>
          <p:cNvSpPr txBox="1"/>
          <p:nvPr/>
        </p:nvSpPr>
        <p:spPr>
          <a:xfrm>
            <a:off x="194331" y="2475946"/>
            <a:ext cx="3536896" cy="1785104"/>
          </a:xfrm>
          <a:prstGeom prst="rect">
            <a:avLst/>
          </a:prstGeom>
          <a:solidFill>
            <a:schemeClr val="accent4">
              <a:lumMod val="40000"/>
              <a:lumOff val="60000"/>
            </a:schemeClr>
          </a:solidFill>
          <a:ln>
            <a:solidFill>
              <a:schemeClr val="accent1"/>
            </a:solidFill>
          </a:ln>
        </p:spPr>
        <p:txBody>
          <a:bodyPr wrap="square" lIns="91440" tIns="45720" rIns="91440" bIns="45720" rtlCol="0" anchor="t">
            <a:spAutoFit/>
          </a:bodyPr>
          <a:lstStyle/>
          <a:p>
            <a:r>
              <a:rPr lang="en-GB" sz="1400" b="1" u="sng" dirty="0"/>
              <a:t>Maths</a:t>
            </a:r>
            <a:endParaRPr lang="en-US" sz="1400" b="1" u="sng" dirty="0"/>
          </a:p>
          <a:p>
            <a:r>
              <a:rPr lang="en-GB" sz="1200" b="1" dirty="0">
                <a:ea typeface="Calibri"/>
                <a:cs typeface="Calibri"/>
              </a:rPr>
              <a:t>Place Value</a:t>
            </a:r>
            <a:endParaRPr lang="en-GB" sz="1200" b="1" u="sng" dirty="0">
              <a:ea typeface="Calibri"/>
              <a:cs typeface="Calibri"/>
            </a:endParaRPr>
          </a:p>
          <a:p>
            <a:pPr marL="171450" indent="-171450">
              <a:buFont typeface="Calibri"/>
              <a:buChar char="-"/>
            </a:pPr>
            <a:r>
              <a:rPr lang="en-GB" sz="1200" dirty="0">
                <a:ea typeface="Calibri"/>
                <a:cs typeface="Calibri"/>
              </a:rPr>
              <a:t>Number lines</a:t>
            </a:r>
          </a:p>
          <a:p>
            <a:pPr marL="171450" indent="-171450">
              <a:buFont typeface="Calibri"/>
              <a:buChar char="-"/>
            </a:pPr>
            <a:r>
              <a:rPr lang="en-GB" sz="1200" dirty="0">
                <a:ea typeface="Calibri"/>
                <a:cs typeface="Calibri"/>
              </a:rPr>
              <a:t>Ordering and comparing numbers</a:t>
            </a:r>
          </a:p>
          <a:p>
            <a:pPr marL="171450" indent="-171450">
              <a:buFont typeface="Calibri"/>
              <a:buChar char="-"/>
            </a:pPr>
            <a:r>
              <a:rPr lang="en-GB" sz="1200" dirty="0">
                <a:ea typeface="Calibri"/>
                <a:cs typeface="Calibri"/>
              </a:rPr>
              <a:t>Rounding </a:t>
            </a:r>
          </a:p>
          <a:p>
            <a:endParaRPr lang="en-GB" sz="1200" b="1">
              <a:ea typeface="Calibri"/>
              <a:cs typeface="Calibri"/>
            </a:endParaRPr>
          </a:p>
          <a:p>
            <a:r>
              <a:rPr lang="en-GB" sz="1200" b="1" dirty="0">
                <a:ea typeface="Calibri"/>
                <a:cs typeface="Calibri"/>
              </a:rPr>
              <a:t>Addition and Subtraction</a:t>
            </a:r>
          </a:p>
          <a:p>
            <a:pPr marL="171450" indent="-171450">
              <a:buFont typeface="Calibri"/>
              <a:buChar char="-"/>
            </a:pPr>
            <a:r>
              <a:rPr lang="en-GB" sz="1200" dirty="0">
                <a:ea typeface="Calibri"/>
                <a:cs typeface="Calibri"/>
              </a:rPr>
              <a:t>Adding up to 4-digit numbers</a:t>
            </a:r>
          </a:p>
          <a:p>
            <a:pPr marL="171450" indent="-171450">
              <a:buFont typeface="Calibri"/>
              <a:buChar char="-"/>
            </a:pPr>
            <a:r>
              <a:rPr lang="en-GB" sz="1200" dirty="0">
                <a:ea typeface="Calibri"/>
                <a:cs typeface="Calibri"/>
              </a:rPr>
              <a:t>Subtracting up to 4-digit numbers</a:t>
            </a:r>
          </a:p>
        </p:txBody>
      </p:sp>
      <p:sp>
        <p:nvSpPr>
          <p:cNvPr id="8" name="TextBox 7">
            <a:extLst>
              <a:ext uri="{FF2B5EF4-FFF2-40B4-BE49-F238E27FC236}">
                <a16:creationId xmlns:a16="http://schemas.microsoft.com/office/drawing/2014/main" id="{E0FEBC3C-889B-2554-4100-B2CEE0B1DB22}"/>
              </a:ext>
            </a:extLst>
          </p:cNvPr>
          <p:cNvSpPr txBox="1"/>
          <p:nvPr/>
        </p:nvSpPr>
        <p:spPr>
          <a:xfrm>
            <a:off x="3965010" y="3892566"/>
            <a:ext cx="3614896" cy="1384995"/>
          </a:xfrm>
          <a:prstGeom prst="rect">
            <a:avLst/>
          </a:prstGeom>
          <a:solidFill>
            <a:srgbClr val="F9B3C4"/>
          </a:solidFill>
          <a:ln>
            <a:solidFill>
              <a:schemeClr val="accent1"/>
            </a:solidFill>
          </a:ln>
        </p:spPr>
        <p:txBody>
          <a:bodyPr wrap="square" lIns="91440" tIns="45720" rIns="91440" bIns="45720" rtlCol="0" anchor="t">
            <a:spAutoFit/>
          </a:bodyPr>
          <a:lstStyle/>
          <a:p>
            <a:r>
              <a:rPr lang="en-GB" sz="1400" b="1" u="sng" dirty="0"/>
              <a:t>English</a:t>
            </a:r>
          </a:p>
          <a:p>
            <a:r>
              <a:rPr lang="en-GB" sz="1400" u="sng" dirty="0"/>
              <a:t>Key Texts</a:t>
            </a:r>
            <a:r>
              <a:rPr lang="en-GB" sz="1400" dirty="0"/>
              <a:t>: Escape From Pompeii and </a:t>
            </a:r>
            <a:r>
              <a:rPr lang="en-GB" sz="1400" dirty="0">
                <a:ea typeface="+mn-lt"/>
                <a:cs typeface="+mn-lt"/>
              </a:rPr>
              <a:t>Voices of Rome and Empire's End - A Roman Story</a:t>
            </a:r>
            <a:endParaRPr lang="en-GB" dirty="0">
              <a:ea typeface="Calibri" panose="020F0502020204030204"/>
              <a:cs typeface="Calibri" panose="020F0502020204030204"/>
            </a:endParaRPr>
          </a:p>
          <a:p>
            <a:r>
              <a:rPr lang="en-GB" sz="1400" u="sng" dirty="0"/>
              <a:t>Outcomes</a:t>
            </a:r>
            <a:r>
              <a:rPr lang="en-GB" sz="1400" dirty="0"/>
              <a:t>:</a:t>
            </a:r>
            <a:r>
              <a:rPr lang="en-GB" sz="1400" dirty="0">
                <a:ea typeface="Calibri"/>
                <a:cs typeface="Calibri"/>
              </a:rPr>
              <a:t> </a:t>
            </a:r>
          </a:p>
          <a:p>
            <a:r>
              <a:rPr lang="en-GB" sz="1400" dirty="0">
                <a:ea typeface="Calibri"/>
                <a:cs typeface="Calibri"/>
              </a:rPr>
              <a:t>Narrative Recount</a:t>
            </a:r>
            <a:endParaRPr lang="en-GB" dirty="0"/>
          </a:p>
          <a:p>
            <a:r>
              <a:rPr lang="en-GB" sz="1400" dirty="0">
                <a:ea typeface="Calibri"/>
                <a:cs typeface="Calibri"/>
              </a:rPr>
              <a:t>Diary Entry</a:t>
            </a:r>
          </a:p>
        </p:txBody>
      </p:sp>
      <p:sp>
        <p:nvSpPr>
          <p:cNvPr id="9" name="TextBox 8">
            <a:extLst>
              <a:ext uri="{FF2B5EF4-FFF2-40B4-BE49-F238E27FC236}">
                <a16:creationId xmlns:a16="http://schemas.microsoft.com/office/drawing/2014/main" id="{05F91343-CB78-8523-9898-CD637368F86A}"/>
              </a:ext>
            </a:extLst>
          </p:cNvPr>
          <p:cNvSpPr txBox="1"/>
          <p:nvPr/>
        </p:nvSpPr>
        <p:spPr>
          <a:xfrm>
            <a:off x="7867824" y="2821644"/>
            <a:ext cx="4107090" cy="1881828"/>
          </a:xfrm>
          <a:prstGeom prst="rect">
            <a:avLst/>
          </a:prstGeom>
          <a:solidFill>
            <a:srgbClr val="D9B3F9"/>
          </a:solidFill>
          <a:ln>
            <a:solidFill>
              <a:srgbClr val="4472C4"/>
            </a:solidFill>
          </a:ln>
        </p:spPr>
        <p:txBody>
          <a:bodyPr wrap="square" lIns="91440" tIns="45720" rIns="91440" bIns="45720" rtlCol="0" anchor="t">
            <a:spAutoFit/>
          </a:bodyPr>
          <a:lstStyle/>
          <a:p>
            <a:r>
              <a:rPr lang="en-GB" sz="1400" b="1" u="sng"/>
              <a:t>Art &amp; Design</a:t>
            </a:r>
            <a:endParaRPr lang="en-GB" sz="1400" b="1" u="sng">
              <a:ea typeface="Calibri"/>
              <a:cs typeface="Calibri" panose="020F0502020204030204"/>
            </a:endParaRPr>
          </a:p>
          <a:p>
            <a:r>
              <a:rPr lang="en-GB" sz="1400" b="1" u="sng">
                <a:ea typeface="Calibri"/>
                <a:cs typeface="Calibri" panose="020F0502020204030204"/>
              </a:rPr>
              <a:t>Art:</a:t>
            </a:r>
            <a:r>
              <a:rPr lang="en-GB" sz="1400" b="1">
                <a:ea typeface="Calibri"/>
                <a:cs typeface="Calibri" panose="020F0502020204030204"/>
              </a:rPr>
              <a:t> </a:t>
            </a:r>
            <a:r>
              <a:rPr lang="en-GB" sz="1400">
                <a:ea typeface="Calibri"/>
                <a:cs typeface="Calibri" panose="020F0502020204030204"/>
              </a:rPr>
              <a:t>Impressionist Paintings</a:t>
            </a:r>
          </a:p>
          <a:p>
            <a:r>
              <a:rPr lang="en-GB" sz="1400">
                <a:ea typeface="+mn-lt"/>
                <a:cs typeface="+mn-lt"/>
              </a:rPr>
              <a:t>Claude Monet, Pierre-Auguste Renoir</a:t>
            </a:r>
          </a:p>
          <a:p>
            <a:r>
              <a:rPr lang="en-GB" sz="1200">
                <a:ea typeface="+mn-lt"/>
                <a:cs typeface="+mn-lt"/>
              </a:rPr>
              <a:t>-To know what the Impressionist Movement entailed</a:t>
            </a:r>
          </a:p>
          <a:p>
            <a:r>
              <a:rPr lang="en-GB" sz="1200">
                <a:ea typeface="+mn-lt"/>
                <a:cs typeface="+mn-lt"/>
              </a:rPr>
              <a:t>-To understand the characteristics of Impressionist art</a:t>
            </a:r>
          </a:p>
          <a:p>
            <a:r>
              <a:rPr lang="en-GB" sz="1200">
                <a:ea typeface="+mn-lt"/>
                <a:cs typeface="+mn-lt"/>
              </a:rPr>
              <a:t>-To learn what perspective is</a:t>
            </a:r>
          </a:p>
          <a:p>
            <a:r>
              <a:rPr lang="en-GB" sz="1200">
                <a:ea typeface="+mn-lt"/>
                <a:cs typeface="+mn-lt"/>
              </a:rPr>
              <a:t>-To understand how background and foreground influences perspective</a:t>
            </a:r>
          </a:p>
          <a:p>
            <a:r>
              <a:rPr lang="en-GB" sz="1200">
                <a:ea typeface="+mn-lt"/>
                <a:cs typeface="+mn-lt"/>
              </a:rPr>
              <a:t>-To know how to use acrylic paint</a:t>
            </a:r>
          </a:p>
        </p:txBody>
      </p:sp>
      <p:sp>
        <p:nvSpPr>
          <p:cNvPr id="10" name="TextBox 9">
            <a:extLst>
              <a:ext uri="{FF2B5EF4-FFF2-40B4-BE49-F238E27FC236}">
                <a16:creationId xmlns:a16="http://schemas.microsoft.com/office/drawing/2014/main" id="{80A81123-74B1-D651-A6FE-9C7929934717}"/>
              </a:ext>
            </a:extLst>
          </p:cNvPr>
          <p:cNvSpPr txBox="1"/>
          <p:nvPr/>
        </p:nvSpPr>
        <p:spPr>
          <a:xfrm>
            <a:off x="7897383" y="6136907"/>
            <a:ext cx="4102535" cy="523220"/>
          </a:xfrm>
          <a:prstGeom prst="rect">
            <a:avLst/>
          </a:prstGeom>
          <a:solidFill>
            <a:srgbClr val="F5CDB7"/>
          </a:solidFill>
          <a:ln>
            <a:solidFill>
              <a:schemeClr val="accent1"/>
            </a:solidFill>
          </a:ln>
        </p:spPr>
        <p:txBody>
          <a:bodyPr wrap="square" lIns="91440" tIns="45720" rIns="91440" bIns="45720" rtlCol="0" anchor="t">
            <a:spAutoFit/>
          </a:bodyPr>
          <a:lstStyle/>
          <a:p>
            <a:r>
              <a:rPr lang="en-GB" sz="1400" b="1" u="sng" dirty="0"/>
              <a:t>PE</a:t>
            </a:r>
            <a:r>
              <a:rPr lang="en-GB" sz="1400" b="1" dirty="0"/>
              <a:t> </a:t>
            </a:r>
            <a:endParaRPr lang="en-GB" sz="1400" dirty="0"/>
          </a:p>
          <a:p>
            <a:r>
              <a:rPr lang="en-GB" sz="1400" dirty="0">
                <a:ea typeface="Calibri"/>
                <a:cs typeface="Calibri"/>
              </a:rPr>
              <a:t>Principles of Dance and Invasion Games</a:t>
            </a:r>
          </a:p>
        </p:txBody>
      </p:sp>
      <p:sp>
        <p:nvSpPr>
          <p:cNvPr id="11" name="TextBox 10">
            <a:extLst>
              <a:ext uri="{FF2B5EF4-FFF2-40B4-BE49-F238E27FC236}">
                <a16:creationId xmlns:a16="http://schemas.microsoft.com/office/drawing/2014/main" id="{D92341AE-EE4C-F19A-042B-A28C8B8C4378}"/>
              </a:ext>
            </a:extLst>
          </p:cNvPr>
          <p:cNvSpPr txBox="1"/>
          <p:nvPr/>
        </p:nvSpPr>
        <p:spPr>
          <a:xfrm>
            <a:off x="193381" y="4415526"/>
            <a:ext cx="3526408" cy="2246769"/>
          </a:xfrm>
          <a:prstGeom prst="rect">
            <a:avLst/>
          </a:prstGeom>
          <a:solidFill>
            <a:srgbClr val="D8E3AF"/>
          </a:solidFill>
          <a:ln>
            <a:solidFill>
              <a:schemeClr val="accent1"/>
            </a:solidFill>
          </a:ln>
        </p:spPr>
        <p:txBody>
          <a:bodyPr wrap="square" lIns="91440" tIns="45720" rIns="91440" bIns="45720" rtlCol="0" anchor="t">
            <a:spAutoFit/>
          </a:bodyPr>
          <a:lstStyle/>
          <a:p>
            <a:r>
              <a:rPr lang="en-GB" sz="1400" b="1" u="sng" dirty="0"/>
              <a:t>Science</a:t>
            </a:r>
            <a:r>
              <a:rPr lang="en-GB" sz="1400" dirty="0"/>
              <a:t> – States of Matter</a:t>
            </a:r>
            <a:endParaRPr lang="en-GB" dirty="0"/>
          </a:p>
          <a:p>
            <a:endParaRPr lang="en-GB" sz="1400"/>
          </a:p>
          <a:p>
            <a:r>
              <a:rPr lang="en-GB" sz="1400" dirty="0">
                <a:ea typeface="+mn-lt"/>
                <a:cs typeface="+mn-lt"/>
              </a:rPr>
              <a:t>To describe the properties of solids, liquids and gases and know the processes that cause something to change from one state to another.</a:t>
            </a:r>
          </a:p>
          <a:p>
            <a:endParaRPr lang="en-GB" sz="1400">
              <a:ea typeface="Calibri"/>
              <a:cs typeface="Calibri"/>
            </a:endParaRPr>
          </a:p>
          <a:p>
            <a:endParaRPr lang="en-GB" sz="1400">
              <a:ea typeface="Calibri"/>
              <a:cs typeface="Calibri"/>
            </a:endParaRPr>
          </a:p>
          <a:p>
            <a:endParaRPr lang="en-GB" sz="1400" dirty="0">
              <a:ea typeface="Calibri"/>
              <a:cs typeface="Calibri"/>
            </a:endParaRPr>
          </a:p>
          <a:p>
            <a:endParaRPr lang="en-GB" sz="1400">
              <a:ea typeface="Calibri"/>
              <a:cs typeface="Calibri"/>
            </a:endParaRPr>
          </a:p>
        </p:txBody>
      </p:sp>
      <p:sp>
        <p:nvSpPr>
          <p:cNvPr id="12" name="TextBox 11">
            <a:extLst>
              <a:ext uri="{FF2B5EF4-FFF2-40B4-BE49-F238E27FC236}">
                <a16:creationId xmlns:a16="http://schemas.microsoft.com/office/drawing/2014/main" id="{3954E917-559A-415D-A4E7-CA5DD461E1FF}"/>
              </a:ext>
            </a:extLst>
          </p:cNvPr>
          <p:cNvSpPr txBox="1"/>
          <p:nvPr/>
        </p:nvSpPr>
        <p:spPr>
          <a:xfrm>
            <a:off x="7885796" y="1299358"/>
            <a:ext cx="4080010" cy="1415772"/>
          </a:xfrm>
          <a:prstGeom prst="rect">
            <a:avLst/>
          </a:prstGeom>
          <a:solidFill>
            <a:schemeClr val="accent5">
              <a:lumMod val="40000"/>
              <a:lumOff val="60000"/>
            </a:schemeClr>
          </a:solidFill>
          <a:ln>
            <a:solidFill>
              <a:schemeClr val="accent1"/>
            </a:solidFill>
          </a:ln>
        </p:spPr>
        <p:txBody>
          <a:bodyPr wrap="square" lIns="91440" tIns="45720" rIns="91440" bIns="45720" rtlCol="0" anchor="t">
            <a:spAutoFit/>
          </a:bodyPr>
          <a:lstStyle/>
          <a:p>
            <a:r>
              <a:rPr lang="en-GB" sz="1400" b="1" u="sng" dirty="0"/>
              <a:t>Music</a:t>
            </a:r>
            <a:r>
              <a:rPr lang="en-GB" sz="1400" dirty="0"/>
              <a:t> -</a:t>
            </a:r>
          </a:p>
          <a:p>
            <a:pPr>
              <a:buFont typeface="Arial"/>
              <a:buChar char="•"/>
            </a:pPr>
            <a:r>
              <a:rPr lang="en-GB" sz="1200" dirty="0">
                <a:ea typeface="+mn-lt"/>
                <a:cs typeface="+mn-lt"/>
              </a:rPr>
              <a:t>Learn a new song, singing in time and in tune while following the lyrics.</a:t>
            </a:r>
          </a:p>
          <a:p>
            <a:pPr>
              <a:buFont typeface="Arial"/>
              <a:buChar char="•"/>
            </a:pPr>
            <a:r>
              <a:rPr lang="en-GB" sz="1200" dirty="0">
                <a:ea typeface="+mn-lt"/>
                <a:cs typeface="+mn-lt"/>
              </a:rPr>
              <a:t>Identify motifs aurally and play a repeated pattern on a tuned instrument.</a:t>
            </a:r>
          </a:p>
          <a:p>
            <a:pPr>
              <a:buFont typeface="Arial"/>
              <a:buChar char="•"/>
            </a:pPr>
            <a:r>
              <a:rPr lang="en-GB" sz="1200" dirty="0">
                <a:ea typeface="+mn-lt"/>
                <a:cs typeface="+mn-lt"/>
              </a:rPr>
              <a:t>Create and performing a motif, notating it with reasonable accuracy.</a:t>
            </a:r>
          </a:p>
        </p:txBody>
      </p:sp>
      <p:sp>
        <p:nvSpPr>
          <p:cNvPr id="13" name="TextBox 12">
            <a:extLst>
              <a:ext uri="{FF2B5EF4-FFF2-40B4-BE49-F238E27FC236}">
                <a16:creationId xmlns:a16="http://schemas.microsoft.com/office/drawing/2014/main" id="{DBDB361E-F1F2-8A05-FAEC-ED9251CE5A3B}"/>
              </a:ext>
            </a:extLst>
          </p:cNvPr>
          <p:cNvSpPr txBox="1"/>
          <p:nvPr/>
        </p:nvSpPr>
        <p:spPr>
          <a:xfrm>
            <a:off x="3968995" y="5434285"/>
            <a:ext cx="3605031" cy="307777"/>
          </a:xfrm>
          <a:prstGeom prst="rect">
            <a:avLst/>
          </a:prstGeom>
          <a:solidFill>
            <a:schemeClr val="bg1">
              <a:lumMod val="85000"/>
            </a:schemeClr>
          </a:solidFill>
          <a:ln>
            <a:solidFill>
              <a:schemeClr val="tx1">
                <a:lumMod val="75000"/>
                <a:lumOff val="25000"/>
              </a:schemeClr>
            </a:solidFill>
          </a:ln>
        </p:spPr>
        <p:txBody>
          <a:bodyPr wrap="square" lIns="91440" tIns="45720" rIns="91440" bIns="45720" rtlCol="0" anchor="t">
            <a:spAutoFit/>
          </a:bodyPr>
          <a:lstStyle/>
          <a:p>
            <a:r>
              <a:rPr lang="en-GB" sz="1400" b="1" u="sng" dirty="0"/>
              <a:t>Computing</a:t>
            </a:r>
            <a:r>
              <a:rPr lang="en-GB" sz="1400" dirty="0"/>
              <a:t> – E-safety and Coding on Scratch.</a:t>
            </a:r>
            <a:endParaRPr lang="en-GB" sz="1400" dirty="0">
              <a:highlight>
                <a:srgbClr val="FF0000"/>
              </a:highlight>
              <a:ea typeface="Calibri"/>
              <a:cs typeface="Calibri"/>
            </a:endParaRPr>
          </a:p>
        </p:txBody>
      </p:sp>
      <p:pic>
        <p:nvPicPr>
          <p:cNvPr id="14" name="Picture 13" descr="summerside">
            <a:extLst>
              <a:ext uri="{FF2B5EF4-FFF2-40B4-BE49-F238E27FC236}">
                <a16:creationId xmlns:a16="http://schemas.microsoft.com/office/drawing/2014/main" id="{220E46F3-2C8E-F889-4CE7-D6E1841F75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90068" y="6338385"/>
            <a:ext cx="967016" cy="330890"/>
          </a:xfrm>
          <a:prstGeom prst="rect">
            <a:avLst/>
          </a:prstGeom>
          <a:noFill/>
          <a:ln>
            <a:noFill/>
          </a:ln>
        </p:spPr>
      </p:pic>
      <p:sp>
        <p:nvSpPr>
          <p:cNvPr id="15" name="TextBox 14">
            <a:extLst>
              <a:ext uri="{FF2B5EF4-FFF2-40B4-BE49-F238E27FC236}">
                <a16:creationId xmlns:a16="http://schemas.microsoft.com/office/drawing/2014/main" id="{8983755B-DBF0-C379-B497-EA7A1C5DE20D}"/>
              </a:ext>
            </a:extLst>
          </p:cNvPr>
          <p:cNvSpPr txBox="1"/>
          <p:nvPr/>
        </p:nvSpPr>
        <p:spPr>
          <a:xfrm>
            <a:off x="3960258" y="1085185"/>
            <a:ext cx="3618988" cy="2616101"/>
          </a:xfrm>
          <a:prstGeom prst="rect">
            <a:avLst/>
          </a:prstGeom>
          <a:noFill/>
          <a:ln w="28575">
            <a:solidFill>
              <a:schemeClr val="accent1">
                <a:lumMod val="75000"/>
              </a:schemeClr>
            </a:solidFill>
          </a:ln>
        </p:spPr>
        <p:txBody>
          <a:bodyPr wrap="square" lIns="91440" tIns="45720" rIns="91440" bIns="45720" rtlCol="0" anchor="t">
            <a:spAutoFit/>
          </a:bodyPr>
          <a:lstStyle/>
          <a:p>
            <a:pPr algn="ctr"/>
            <a:r>
              <a:rPr lang="en-GB" sz="2000" dirty="0"/>
              <a:t>Key Texts</a:t>
            </a:r>
            <a:endParaRPr lang="en-GB" sz="2000" dirty="0">
              <a:ea typeface="Calibri"/>
              <a:cs typeface="Calibri"/>
            </a:endParaRPr>
          </a:p>
          <a:p>
            <a:pPr algn="ctr"/>
            <a:endParaRPr lang="en-GB">
              <a:cs typeface="Calibri"/>
            </a:endParaRPr>
          </a:p>
          <a:p>
            <a:pPr algn="ctr"/>
            <a:endParaRPr lang="en-GB">
              <a:cs typeface="Calibri"/>
            </a:endParaRPr>
          </a:p>
          <a:p>
            <a:pPr algn="ctr"/>
            <a:endParaRPr lang="en-GB">
              <a:solidFill>
                <a:srgbClr val="000000"/>
              </a:solidFill>
              <a:cs typeface="Calibri"/>
            </a:endParaRPr>
          </a:p>
          <a:p>
            <a:pPr algn="ctr"/>
            <a:endParaRPr lang="en-GB">
              <a:cs typeface="Calibri"/>
            </a:endParaRPr>
          </a:p>
          <a:p>
            <a:pPr algn="ctr"/>
            <a:endParaRPr lang="en-GB"/>
          </a:p>
          <a:p>
            <a:pPr algn="ctr"/>
            <a:endParaRPr lang="en-GB">
              <a:cs typeface="Calibri"/>
            </a:endParaRPr>
          </a:p>
          <a:p>
            <a:pPr algn="ctr"/>
            <a:endParaRPr lang="en-GB">
              <a:cs typeface="Calibri"/>
            </a:endParaRPr>
          </a:p>
          <a:p>
            <a:pPr algn="ctr"/>
            <a:endParaRPr lang="en-GB">
              <a:cs typeface="Calibri"/>
            </a:endParaRPr>
          </a:p>
        </p:txBody>
      </p:sp>
      <p:sp>
        <p:nvSpPr>
          <p:cNvPr id="24" name="TextBox 23">
            <a:extLst>
              <a:ext uri="{FF2B5EF4-FFF2-40B4-BE49-F238E27FC236}">
                <a16:creationId xmlns:a16="http://schemas.microsoft.com/office/drawing/2014/main" id="{8312837F-2A74-FCF8-E709-0B1CEE86E42D}"/>
              </a:ext>
            </a:extLst>
          </p:cNvPr>
          <p:cNvSpPr txBox="1"/>
          <p:nvPr/>
        </p:nvSpPr>
        <p:spPr>
          <a:xfrm>
            <a:off x="7891715" y="4804503"/>
            <a:ext cx="4104905" cy="1231106"/>
          </a:xfrm>
          <a:prstGeom prst="rect">
            <a:avLst/>
          </a:prstGeom>
          <a:solidFill>
            <a:srgbClr val="F5F3B3"/>
          </a:solidFill>
          <a:ln>
            <a:solidFill>
              <a:schemeClr val="tx1">
                <a:lumMod val="75000"/>
                <a:lumOff val="25000"/>
              </a:schemeClr>
            </a:solidFill>
          </a:ln>
        </p:spPr>
        <p:txBody>
          <a:bodyPr wrap="square" lIns="91440" tIns="45720" rIns="91440" bIns="45720" rtlCol="0" anchor="t">
            <a:spAutoFit/>
          </a:bodyPr>
          <a:lstStyle/>
          <a:p>
            <a:r>
              <a:rPr lang="en-GB" sz="1400" b="1" u="sng"/>
              <a:t>MFL</a:t>
            </a:r>
            <a:r>
              <a:rPr lang="en-GB" sz="1400"/>
              <a:t> - </a:t>
            </a:r>
            <a:r>
              <a:rPr lang="en-GB" sz="1200"/>
              <a:t>Je me </a:t>
            </a:r>
            <a:r>
              <a:rPr lang="en-GB" sz="1200" err="1"/>
              <a:t>présente</a:t>
            </a:r>
            <a:r>
              <a:rPr lang="en-GB" sz="1200"/>
              <a:t> / Presenting myself </a:t>
            </a:r>
          </a:p>
          <a:p>
            <a:endParaRPr lang="en-GB" sz="1200"/>
          </a:p>
          <a:p>
            <a:r>
              <a:rPr lang="en-GB" sz="1200"/>
              <a:t>Children will be able to:</a:t>
            </a:r>
          </a:p>
          <a:p>
            <a:pPr marL="171450" indent="-171450">
              <a:buFont typeface="Calibri,Sans-Serif"/>
              <a:buChar char="-"/>
            </a:pPr>
            <a:r>
              <a:rPr lang="en-GB" sz="1200"/>
              <a:t>Count to 20.  Tell you where they live. </a:t>
            </a:r>
          </a:p>
          <a:p>
            <a:pPr marL="171450" indent="-171450">
              <a:buFont typeface="Calibri,Sans-Serif"/>
              <a:buChar char="-"/>
            </a:pPr>
            <a:r>
              <a:rPr lang="en-GB" sz="1200"/>
              <a:t>Tell you their nationality </a:t>
            </a:r>
          </a:p>
          <a:p>
            <a:pPr marL="171450" indent="-171450">
              <a:buFont typeface="Calibri,Sans-Serif"/>
              <a:buChar char="-"/>
            </a:pPr>
            <a:r>
              <a:rPr lang="en-GB" sz="1200"/>
              <a:t>Understand basic gender agreement rules. </a:t>
            </a:r>
            <a:endParaRPr lang="en-GB"/>
          </a:p>
        </p:txBody>
      </p:sp>
      <p:pic>
        <p:nvPicPr>
          <p:cNvPr id="17" name="Picture 16" descr="A cartoon character with glasses&#10;&#10;Description automatically generated">
            <a:extLst>
              <a:ext uri="{FF2B5EF4-FFF2-40B4-BE49-F238E27FC236}">
                <a16:creationId xmlns:a16="http://schemas.microsoft.com/office/drawing/2014/main" id="{CFD27B1E-A37A-B1E1-CF72-0C684560CA67}"/>
              </a:ext>
            </a:extLst>
          </p:cNvPr>
          <p:cNvPicPr>
            <a:picLocks noChangeAspect="1"/>
          </p:cNvPicPr>
          <p:nvPr/>
        </p:nvPicPr>
        <p:blipFill rotWithShape="1">
          <a:blip r:embed="rId3"/>
          <a:srcRect l="1711" r="2200" b="-246"/>
          <a:stretch/>
        </p:blipFill>
        <p:spPr>
          <a:xfrm>
            <a:off x="7651733" y="670942"/>
            <a:ext cx="487449" cy="476272"/>
          </a:xfrm>
          <a:prstGeom prst="rect">
            <a:avLst/>
          </a:prstGeom>
        </p:spPr>
      </p:pic>
      <p:pic>
        <p:nvPicPr>
          <p:cNvPr id="18" name="Picture 17">
            <a:extLst>
              <a:ext uri="{FF2B5EF4-FFF2-40B4-BE49-F238E27FC236}">
                <a16:creationId xmlns:a16="http://schemas.microsoft.com/office/drawing/2014/main" id="{54AB883E-2B67-1AF6-93BD-53723FE6C310}"/>
              </a:ext>
            </a:extLst>
          </p:cNvPr>
          <p:cNvPicPr>
            <a:picLocks noChangeAspect="1"/>
          </p:cNvPicPr>
          <p:nvPr/>
        </p:nvPicPr>
        <p:blipFill rotWithShape="1">
          <a:blip r:embed="rId4"/>
          <a:srcRect l="8192" t="6788" r="8474" b="2250"/>
          <a:stretch/>
        </p:blipFill>
        <p:spPr>
          <a:xfrm>
            <a:off x="7694025" y="218930"/>
            <a:ext cx="401660" cy="439656"/>
          </a:xfrm>
          <a:prstGeom prst="rect">
            <a:avLst/>
          </a:prstGeom>
        </p:spPr>
      </p:pic>
      <p:pic>
        <p:nvPicPr>
          <p:cNvPr id="3" name="Picture 2" descr="Voices #4: Empire's End - A Roman Story">
            <a:extLst>
              <a:ext uri="{FF2B5EF4-FFF2-40B4-BE49-F238E27FC236}">
                <a16:creationId xmlns:a16="http://schemas.microsoft.com/office/drawing/2014/main" id="{2481B866-45A5-86DB-25F1-1C0D888CD09B}"/>
              </a:ext>
            </a:extLst>
          </p:cNvPr>
          <p:cNvPicPr>
            <a:picLocks noChangeAspect="1"/>
          </p:cNvPicPr>
          <p:nvPr/>
        </p:nvPicPr>
        <p:blipFill>
          <a:blip r:embed="rId5"/>
          <a:stretch>
            <a:fillRect/>
          </a:stretch>
        </p:blipFill>
        <p:spPr>
          <a:xfrm>
            <a:off x="6091211" y="1516029"/>
            <a:ext cx="1233729" cy="1915065"/>
          </a:xfrm>
          <a:prstGeom prst="rect">
            <a:avLst/>
          </a:prstGeom>
        </p:spPr>
      </p:pic>
      <p:pic>
        <p:nvPicPr>
          <p:cNvPr id="4" name="Picture 3" descr="Escape from Pompeii">
            <a:extLst>
              <a:ext uri="{FF2B5EF4-FFF2-40B4-BE49-F238E27FC236}">
                <a16:creationId xmlns:a16="http://schemas.microsoft.com/office/drawing/2014/main" id="{9846616E-A80C-AF2D-C8C4-2E831D5B3981}"/>
              </a:ext>
            </a:extLst>
          </p:cNvPr>
          <p:cNvPicPr>
            <a:picLocks noChangeAspect="1"/>
          </p:cNvPicPr>
          <p:nvPr/>
        </p:nvPicPr>
        <p:blipFill>
          <a:blip r:embed="rId6"/>
          <a:stretch>
            <a:fillRect/>
          </a:stretch>
        </p:blipFill>
        <p:spPr>
          <a:xfrm>
            <a:off x="4122945" y="1593210"/>
            <a:ext cx="1695835" cy="1836580"/>
          </a:xfrm>
          <a:prstGeom prst="rect">
            <a:avLst/>
          </a:prstGeom>
        </p:spPr>
      </p:pic>
      <p:pic>
        <p:nvPicPr>
          <p:cNvPr id="16" name="Picture 15" descr="Claude Monet - Impressionist Painter 1840 - 1926 | France Just For You">
            <a:extLst>
              <a:ext uri="{FF2B5EF4-FFF2-40B4-BE49-F238E27FC236}">
                <a16:creationId xmlns:a16="http://schemas.microsoft.com/office/drawing/2014/main" id="{EC5E6C69-3E05-EA2E-32AB-340D53B52B54}"/>
              </a:ext>
            </a:extLst>
          </p:cNvPr>
          <p:cNvPicPr>
            <a:picLocks noChangeAspect="1"/>
          </p:cNvPicPr>
          <p:nvPr/>
        </p:nvPicPr>
        <p:blipFill>
          <a:blip r:embed="rId7"/>
          <a:stretch>
            <a:fillRect/>
          </a:stretch>
        </p:blipFill>
        <p:spPr>
          <a:xfrm>
            <a:off x="11046158" y="2815134"/>
            <a:ext cx="916885" cy="635931"/>
          </a:xfrm>
          <a:prstGeom prst="rect">
            <a:avLst/>
          </a:prstGeom>
        </p:spPr>
      </p:pic>
      <p:pic>
        <p:nvPicPr>
          <p:cNvPr id="19" name="Picture 18" descr="What are the states of matter? - Twinkl">
            <a:extLst>
              <a:ext uri="{FF2B5EF4-FFF2-40B4-BE49-F238E27FC236}">
                <a16:creationId xmlns:a16="http://schemas.microsoft.com/office/drawing/2014/main" id="{39912A27-CCE8-5212-CF68-423A62F7914E}"/>
              </a:ext>
            </a:extLst>
          </p:cNvPr>
          <p:cNvPicPr>
            <a:picLocks noChangeAspect="1"/>
          </p:cNvPicPr>
          <p:nvPr/>
        </p:nvPicPr>
        <p:blipFill>
          <a:blip r:embed="rId8"/>
          <a:stretch>
            <a:fillRect/>
          </a:stretch>
        </p:blipFill>
        <p:spPr>
          <a:xfrm>
            <a:off x="923472" y="5331724"/>
            <a:ext cx="2701552" cy="1558653"/>
          </a:xfrm>
          <a:prstGeom prst="rect">
            <a:avLst/>
          </a:prstGeom>
        </p:spPr>
      </p:pic>
      <p:pic>
        <p:nvPicPr>
          <p:cNvPr id="22" name="Picture 21" descr="Impressionism and Beyond: Pierre-Auguste Renoir | Canvas: A Blog By Saatchi  Art">
            <a:extLst>
              <a:ext uri="{FF2B5EF4-FFF2-40B4-BE49-F238E27FC236}">
                <a16:creationId xmlns:a16="http://schemas.microsoft.com/office/drawing/2014/main" id="{5E60D366-85BC-0B27-0517-AF3E3AE318B8}"/>
              </a:ext>
            </a:extLst>
          </p:cNvPr>
          <p:cNvPicPr>
            <a:picLocks noChangeAspect="1"/>
          </p:cNvPicPr>
          <p:nvPr/>
        </p:nvPicPr>
        <p:blipFill>
          <a:blip r:embed="rId9"/>
          <a:srcRect t="40831" r="333" b="-159"/>
          <a:stretch/>
        </p:blipFill>
        <p:spPr>
          <a:xfrm>
            <a:off x="11271683" y="4243641"/>
            <a:ext cx="696616" cy="453338"/>
          </a:xfrm>
          <a:prstGeom prst="rect">
            <a:avLst/>
          </a:prstGeom>
        </p:spPr>
      </p:pic>
      <p:pic>
        <p:nvPicPr>
          <p:cNvPr id="21" name="Picture 20" descr="A statue of a person holding a spear and riding a chariot&#10;&#10;Description automatically generated">
            <a:extLst>
              <a:ext uri="{FF2B5EF4-FFF2-40B4-BE49-F238E27FC236}">
                <a16:creationId xmlns:a16="http://schemas.microsoft.com/office/drawing/2014/main" id="{8D6785B7-4958-8F0C-55EE-5C1AA64F4965}"/>
              </a:ext>
            </a:extLst>
          </p:cNvPr>
          <p:cNvPicPr>
            <a:picLocks noChangeAspect="1"/>
          </p:cNvPicPr>
          <p:nvPr/>
        </p:nvPicPr>
        <p:blipFill>
          <a:blip r:embed="rId10"/>
          <a:stretch>
            <a:fillRect/>
          </a:stretch>
        </p:blipFill>
        <p:spPr>
          <a:xfrm>
            <a:off x="2232714" y="2086065"/>
            <a:ext cx="1494161" cy="705584"/>
          </a:xfrm>
          <a:prstGeom prst="rect">
            <a:avLst/>
          </a:prstGeom>
        </p:spPr>
      </p:pic>
      <p:pic>
        <p:nvPicPr>
          <p:cNvPr id="23" name="Picture 22" descr="Julius Caesar—facts and information">
            <a:extLst>
              <a:ext uri="{FF2B5EF4-FFF2-40B4-BE49-F238E27FC236}">
                <a16:creationId xmlns:a16="http://schemas.microsoft.com/office/drawing/2014/main" id="{2D273270-DFD5-6CA8-4E61-FD26014D7F28}"/>
              </a:ext>
            </a:extLst>
          </p:cNvPr>
          <p:cNvPicPr>
            <a:picLocks noChangeAspect="1"/>
          </p:cNvPicPr>
          <p:nvPr/>
        </p:nvPicPr>
        <p:blipFill>
          <a:blip r:embed="rId11"/>
          <a:stretch>
            <a:fillRect/>
          </a:stretch>
        </p:blipFill>
        <p:spPr>
          <a:xfrm>
            <a:off x="3471095" y="196125"/>
            <a:ext cx="671413" cy="718246"/>
          </a:xfrm>
          <a:prstGeom prst="rect">
            <a:avLst/>
          </a:prstGeom>
        </p:spPr>
      </p:pic>
      <p:pic>
        <p:nvPicPr>
          <p:cNvPr id="20" name="Picture 19" descr="How a Place Value Chart Reveals a Digit's Position in a Number |  HowStuffWorks">
            <a:extLst>
              <a:ext uri="{FF2B5EF4-FFF2-40B4-BE49-F238E27FC236}">
                <a16:creationId xmlns:a16="http://schemas.microsoft.com/office/drawing/2014/main" id="{7A2475BA-FCC0-2DAE-2FC2-3744619120F5}"/>
              </a:ext>
            </a:extLst>
          </p:cNvPr>
          <p:cNvPicPr>
            <a:picLocks noChangeAspect="1"/>
          </p:cNvPicPr>
          <p:nvPr/>
        </p:nvPicPr>
        <p:blipFill>
          <a:blip r:embed="rId12"/>
          <a:stretch>
            <a:fillRect/>
          </a:stretch>
        </p:blipFill>
        <p:spPr>
          <a:xfrm>
            <a:off x="2286001" y="3252108"/>
            <a:ext cx="1442357" cy="775607"/>
          </a:xfrm>
          <a:prstGeom prst="rect">
            <a:avLst/>
          </a:prstGeom>
        </p:spPr>
      </p:pic>
      <p:pic>
        <p:nvPicPr>
          <p:cNvPr id="26" name="Picture 25" descr="241,800+ Islam Symbol Illustrations - iStock">
            <a:extLst>
              <a:ext uri="{FF2B5EF4-FFF2-40B4-BE49-F238E27FC236}">
                <a16:creationId xmlns:a16="http://schemas.microsoft.com/office/drawing/2014/main" id="{122C1906-4DF3-843B-E6ED-ACA0266C945D}"/>
              </a:ext>
            </a:extLst>
          </p:cNvPr>
          <p:cNvPicPr>
            <a:picLocks noChangeAspect="1"/>
          </p:cNvPicPr>
          <p:nvPr/>
        </p:nvPicPr>
        <p:blipFill>
          <a:blip r:embed="rId13"/>
          <a:stretch>
            <a:fillRect/>
          </a:stretch>
        </p:blipFill>
        <p:spPr>
          <a:xfrm>
            <a:off x="11329670" y="636270"/>
            <a:ext cx="627380" cy="627380"/>
          </a:xfrm>
          <a:prstGeom prst="rect">
            <a:avLst/>
          </a:prstGeom>
        </p:spPr>
      </p:pic>
      <p:pic>
        <p:nvPicPr>
          <p:cNvPr id="27" name="Picture 26">
            <a:extLst>
              <a:ext uri="{FF2B5EF4-FFF2-40B4-BE49-F238E27FC236}">
                <a16:creationId xmlns:a16="http://schemas.microsoft.com/office/drawing/2014/main" id="{3BB12F17-B020-2844-B91D-DB30765429AB}"/>
              </a:ext>
            </a:extLst>
          </p:cNvPr>
          <p:cNvPicPr>
            <a:picLocks noChangeAspect="1"/>
          </p:cNvPicPr>
          <p:nvPr/>
        </p:nvPicPr>
        <p:blipFill>
          <a:blip r:embed="rId14"/>
          <a:stretch>
            <a:fillRect/>
          </a:stretch>
        </p:blipFill>
        <p:spPr>
          <a:xfrm>
            <a:off x="10892472" y="4808855"/>
            <a:ext cx="1095375" cy="928370"/>
          </a:xfrm>
          <a:prstGeom prst="rect">
            <a:avLst/>
          </a:prstGeom>
        </p:spPr>
      </p:pic>
    </p:spTree>
    <p:extLst>
      <p:ext uri="{BB962C8B-B14F-4D97-AF65-F5344CB8AC3E}">
        <p14:creationId xmlns:p14="http://schemas.microsoft.com/office/powerpoint/2010/main" val="4728691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EC975-2BAD-5906-CC44-888A85EEA733}"/>
              </a:ext>
            </a:extLst>
          </p:cNvPr>
          <p:cNvSpPr>
            <a:spLocks noGrp="1"/>
          </p:cNvSpPr>
          <p:nvPr>
            <p:ph type="title"/>
          </p:nvPr>
        </p:nvSpPr>
        <p:spPr>
          <a:xfrm>
            <a:off x="4143597" y="158226"/>
            <a:ext cx="3425890" cy="530614"/>
          </a:xfrm>
        </p:spPr>
        <p:txBody>
          <a:bodyPr>
            <a:noAutofit/>
          </a:bodyPr>
          <a:lstStyle/>
          <a:p>
            <a:pPr algn="ctr"/>
            <a:r>
              <a:rPr lang="en-GB" sz="2400" b="1" u="sng">
                <a:solidFill>
                  <a:srgbClr val="0070C0"/>
                </a:solidFill>
              </a:rPr>
              <a:t>Year 5 Autumn 1</a:t>
            </a:r>
            <a:br>
              <a:rPr lang="en-GB" sz="2400" b="1" u="sng">
                <a:solidFill>
                  <a:srgbClr val="0070C0"/>
                </a:solidFill>
              </a:rPr>
            </a:br>
            <a:r>
              <a:rPr lang="en-GB" sz="2400" b="1" u="sng">
                <a:solidFill>
                  <a:srgbClr val="0070C0"/>
                </a:solidFill>
              </a:rPr>
              <a:t>Curriculum overview</a:t>
            </a:r>
          </a:p>
        </p:txBody>
      </p:sp>
      <p:sp>
        <p:nvSpPr>
          <p:cNvPr id="5" name="TextBox 4">
            <a:extLst>
              <a:ext uri="{FF2B5EF4-FFF2-40B4-BE49-F238E27FC236}">
                <a16:creationId xmlns:a16="http://schemas.microsoft.com/office/drawing/2014/main" id="{FE7BDF5E-054A-90E3-3949-1934D09AE0E4}"/>
              </a:ext>
            </a:extLst>
          </p:cNvPr>
          <p:cNvSpPr txBox="1"/>
          <p:nvPr/>
        </p:nvSpPr>
        <p:spPr>
          <a:xfrm>
            <a:off x="183938" y="159743"/>
            <a:ext cx="3865191" cy="1384995"/>
          </a:xfrm>
          <a:prstGeom prst="rect">
            <a:avLst/>
          </a:prstGeom>
          <a:solidFill>
            <a:schemeClr val="accent5">
              <a:lumMod val="40000"/>
              <a:lumOff val="60000"/>
            </a:schemeClr>
          </a:solidFill>
          <a:ln>
            <a:solidFill>
              <a:schemeClr val="accent1"/>
            </a:solidFill>
          </a:ln>
        </p:spPr>
        <p:txBody>
          <a:bodyPr wrap="square" lIns="91440" tIns="45720" rIns="91440" bIns="45720" rtlCol="0" anchor="t">
            <a:spAutoFit/>
          </a:bodyPr>
          <a:lstStyle/>
          <a:p>
            <a:r>
              <a:rPr lang="en-GB" sz="1200" b="1" u="sng"/>
              <a:t>Geography </a:t>
            </a:r>
            <a:endParaRPr lang="en-GB" sz="1200">
              <a:ea typeface="Calibri" panose="020F0502020204030204"/>
              <a:cs typeface="Calibri" panose="020F0502020204030204"/>
            </a:endParaRPr>
          </a:p>
          <a:p>
            <a:r>
              <a:rPr lang="en-GB" sz="1200">
                <a:ea typeface="Calibri" panose="020F0502020204030204"/>
                <a:cs typeface="Calibri" panose="020F0502020204030204"/>
              </a:rPr>
              <a:t>We will be studying rivers in the U.K. and major rivers around the world, including the Amazon, Nile, Mississippi, Ganges and the Volga. We will learn about the river's course and the water cycle and will look at the difference between freshwater and saltwater. We will develop skills in map reading and using compass points for navigation.</a:t>
            </a:r>
          </a:p>
        </p:txBody>
      </p:sp>
      <p:sp>
        <p:nvSpPr>
          <p:cNvPr id="6" name="TextBox 5">
            <a:extLst>
              <a:ext uri="{FF2B5EF4-FFF2-40B4-BE49-F238E27FC236}">
                <a16:creationId xmlns:a16="http://schemas.microsoft.com/office/drawing/2014/main" id="{C1064D16-ADA7-4DE3-F385-6102D629E1FD}"/>
              </a:ext>
            </a:extLst>
          </p:cNvPr>
          <p:cNvSpPr txBox="1"/>
          <p:nvPr/>
        </p:nvSpPr>
        <p:spPr>
          <a:xfrm>
            <a:off x="8085946" y="268754"/>
            <a:ext cx="3737131" cy="1554272"/>
          </a:xfrm>
          <a:prstGeom prst="rect">
            <a:avLst/>
          </a:prstGeom>
          <a:solidFill>
            <a:schemeClr val="accent6">
              <a:lumMod val="40000"/>
              <a:lumOff val="60000"/>
            </a:schemeClr>
          </a:solidFill>
          <a:ln>
            <a:solidFill>
              <a:schemeClr val="accent1"/>
            </a:solidFill>
          </a:ln>
        </p:spPr>
        <p:txBody>
          <a:bodyPr wrap="square" lIns="91440" tIns="45720" rIns="91440" bIns="45720" rtlCol="0" anchor="t">
            <a:spAutoFit/>
          </a:bodyPr>
          <a:lstStyle/>
          <a:p>
            <a:r>
              <a:rPr lang="en-GB" sz="1400" b="1" u="sng"/>
              <a:t>RE:</a:t>
            </a:r>
            <a:r>
              <a:rPr lang="en-GB" sz="1100" b="1" u="sng"/>
              <a:t> </a:t>
            </a:r>
            <a:r>
              <a:rPr lang="en-GB" sz="1100"/>
              <a:t> We will learn what is the best way for a Sikh to show commitment to God and will talk about different Sikh practices, ranking  them according to which we feel show the most commitment whilst recognising that all are important</a:t>
            </a:r>
            <a:endParaRPr lang="en-GB" sz="1200">
              <a:ea typeface="Calibri"/>
              <a:cs typeface="Calibri"/>
            </a:endParaRPr>
          </a:p>
          <a:p>
            <a:r>
              <a:rPr lang="en-GB" sz="1400" b="1" u="sng"/>
              <a:t>PSHE</a:t>
            </a:r>
            <a:r>
              <a:rPr lang="en-GB" sz="1400" b="1"/>
              <a:t>: </a:t>
            </a:r>
            <a:r>
              <a:rPr lang="en-GB" sz="1200" b="1"/>
              <a:t>Being Me in My World </a:t>
            </a:r>
            <a:r>
              <a:rPr lang="en-GB" sz="1200" b="1">
                <a:ea typeface="Calibri"/>
                <a:cs typeface="Calibri"/>
              </a:rPr>
              <a:t> </a:t>
            </a:r>
            <a:r>
              <a:rPr lang="en-GB" sz="1200">
                <a:ea typeface="Calibri"/>
                <a:cs typeface="Calibri"/>
              </a:rPr>
              <a:t>W</a:t>
            </a:r>
            <a:r>
              <a:rPr lang="en-GB" sz="1100">
                <a:ea typeface="Calibri"/>
                <a:cs typeface="Calibri"/>
              </a:rPr>
              <a:t>e will consider how to face challenges,  how we can be good citizens and make our school community a better place</a:t>
            </a:r>
            <a:r>
              <a:rPr lang="en-GB" sz="1200">
                <a:ea typeface="Calibri"/>
                <a:cs typeface="Calibri"/>
              </a:rPr>
              <a:t> </a:t>
            </a:r>
            <a:r>
              <a:rPr lang="en-GB" sz="1100">
                <a:ea typeface="Calibri"/>
                <a:cs typeface="Calibri"/>
              </a:rPr>
              <a:t>and think about our</a:t>
            </a:r>
            <a:r>
              <a:rPr lang="en-GB" sz="1200">
                <a:ea typeface="Calibri"/>
                <a:cs typeface="Calibri"/>
              </a:rPr>
              <a:t> </a:t>
            </a:r>
            <a:r>
              <a:rPr lang="en-GB" sz="1100">
                <a:ea typeface="Calibri"/>
                <a:cs typeface="Calibri"/>
              </a:rPr>
              <a:t>rights and responsibilities.</a:t>
            </a:r>
          </a:p>
        </p:txBody>
      </p:sp>
      <p:sp>
        <p:nvSpPr>
          <p:cNvPr id="7" name="TextBox 6">
            <a:extLst>
              <a:ext uri="{FF2B5EF4-FFF2-40B4-BE49-F238E27FC236}">
                <a16:creationId xmlns:a16="http://schemas.microsoft.com/office/drawing/2014/main" id="{3510FE73-DF19-DFC2-C726-47A7F8D3FA68}"/>
              </a:ext>
            </a:extLst>
          </p:cNvPr>
          <p:cNvSpPr txBox="1"/>
          <p:nvPr/>
        </p:nvSpPr>
        <p:spPr>
          <a:xfrm>
            <a:off x="180829" y="2673155"/>
            <a:ext cx="2858197" cy="4093428"/>
          </a:xfrm>
          <a:prstGeom prst="rect">
            <a:avLst/>
          </a:prstGeom>
          <a:solidFill>
            <a:schemeClr val="accent4">
              <a:lumMod val="40000"/>
              <a:lumOff val="60000"/>
            </a:schemeClr>
          </a:solidFill>
          <a:ln>
            <a:solidFill>
              <a:schemeClr val="accent1"/>
            </a:solidFill>
          </a:ln>
        </p:spPr>
        <p:txBody>
          <a:bodyPr wrap="square" lIns="91440" tIns="45720" rIns="91440" bIns="45720" rtlCol="0" anchor="t">
            <a:spAutoFit/>
          </a:bodyPr>
          <a:lstStyle/>
          <a:p>
            <a:r>
              <a:rPr lang="en-GB" sz="1000" b="1" u="sng">
                <a:latin typeface="Calibri"/>
                <a:ea typeface="Calibri"/>
                <a:cs typeface="Calibri"/>
              </a:rPr>
              <a:t>Maths</a:t>
            </a:r>
          </a:p>
          <a:p>
            <a:r>
              <a:rPr lang="en-GB" sz="1000" b="1" u="sng">
                <a:latin typeface="Calibri"/>
                <a:ea typeface="Calibri"/>
                <a:cs typeface="Calibri"/>
              </a:rPr>
              <a:t>Place Value: </a:t>
            </a:r>
          </a:p>
          <a:p>
            <a:r>
              <a:rPr lang="en-GB" sz="1000">
                <a:latin typeface="Calibri"/>
                <a:ea typeface="+mn-lt"/>
                <a:cs typeface="+mn-lt"/>
              </a:rPr>
              <a:t>Roman numerals to 1,000 </a:t>
            </a:r>
          </a:p>
          <a:p>
            <a:r>
              <a:rPr lang="en-GB" sz="1000">
                <a:latin typeface="Calibri"/>
                <a:ea typeface="+mn-lt"/>
                <a:cs typeface="+mn-lt"/>
              </a:rPr>
              <a:t>Numbers to 10,000 </a:t>
            </a:r>
          </a:p>
          <a:p>
            <a:r>
              <a:rPr lang="en-GB" sz="1000">
                <a:latin typeface="Calibri"/>
                <a:ea typeface="+mn-lt"/>
                <a:cs typeface="+mn-lt"/>
              </a:rPr>
              <a:t>Numbers to 100,000 </a:t>
            </a:r>
          </a:p>
          <a:p>
            <a:r>
              <a:rPr lang="en-GB" sz="1000">
                <a:latin typeface="Calibri"/>
                <a:ea typeface="+mn-lt"/>
                <a:cs typeface="+mn-lt"/>
              </a:rPr>
              <a:t>Numbers to 1,000,000  </a:t>
            </a:r>
          </a:p>
          <a:p>
            <a:r>
              <a:rPr lang="en-GB" sz="1000">
                <a:latin typeface="Calibri"/>
                <a:ea typeface="+mn-lt"/>
                <a:cs typeface="+mn-lt"/>
              </a:rPr>
              <a:t>Read and write numbers to 1,000,000  </a:t>
            </a:r>
          </a:p>
          <a:p>
            <a:r>
              <a:rPr lang="en-GB" sz="1000">
                <a:latin typeface="Calibri"/>
                <a:ea typeface="+mn-lt"/>
                <a:cs typeface="+mn-lt"/>
              </a:rPr>
              <a:t>Powers of 10 </a:t>
            </a:r>
          </a:p>
          <a:p>
            <a:r>
              <a:rPr lang="en-GB" sz="1000">
                <a:latin typeface="Calibri"/>
                <a:ea typeface="+mn-lt"/>
                <a:cs typeface="+mn-lt"/>
              </a:rPr>
              <a:t>10/100/1,000/10,000/100,000 more or less </a:t>
            </a:r>
          </a:p>
          <a:p>
            <a:r>
              <a:rPr lang="en-GB" sz="1000">
                <a:latin typeface="Calibri"/>
                <a:ea typeface="+mn-lt"/>
                <a:cs typeface="+mn-lt"/>
              </a:rPr>
              <a:t>Partition numbers to 1,000,000</a:t>
            </a:r>
          </a:p>
          <a:p>
            <a:r>
              <a:rPr lang="en-GB" sz="1000">
                <a:latin typeface="Calibri"/>
                <a:ea typeface="+mn-lt"/>
                <a:cs typeface="+mn-lt"/>
              </a:rPr>
              <a:t>Number line to 1,000,000 </a:t>
            </a:r>
          </a:p>
          <a:p>
            <a:r>
              <a:rPr lang="en-GB" sz="1000">
                <a:latin typeface="Calibri"/>
                <a:ea typeface="+mn-lt"/>
                <a:cs typeface="+mn-lt"/>
              </a:rPr>
              <a:t>Compare and order numbers to 100,000 </a:t>
            </a:r>
          </a:p>
          <a:p>
            <a:r>
              <a:rPr lang="en-GB" sz="1000">
                <a:latin typeface="Calibri"/>
                <a:ea typeface="+mn-lt"/>
                <a:cs typeface="+mn-lt"/>
              </a:rPr>
              <a:t>Compare and order numbers to 1,000,000  </a:t>
            </a:r>
          </a:p>
          <a:p>
            <a:r>
              <a:rPr lang="en-GB" sz="1000">
                <a:latin typeface="Calibri"/>
                <a:ea typeface="+mn-lt"/>
                <a:cs typeface="+mn-lt"/>
              </a:rPr>
              <a:t>Round to the nearest 10, 100 or 1,000  </a:t>
            </a:r>
          </a:p>
          <a:p>
            <a:r>
              <a:rPr lang="en-GB" sz="1000">
                <a:latin typeface="Calibri"/>
                <a:ea typeface="+mn-lt"/>
                <a:cs typeface="+mn-lt"/>
              </a:rPr>
              <a:t>Round within 100,000 </a:t>
            </a:r>
          </a:p>
          <a:p>
            <a:r>
              <a:rPr lang="en-GB" sz="1000">
                <a:latin typeface="Calibri"/>
                <a:ea typeface="+mn-lt"/>
                <a:cs typeface="+mn-lt"/>
              </a:rPr>
              <a:t>Round within 1,000,000</a:t>
            </a:r>
          </a:p>
          <a:p>
            <a:endParaRPr lang="en-GB" sz="1000">
              <a:latin typeface="Calibri"/>
              <a:ea typeface="Calibri"/>
              <a:cs typeface="Calibri"/>
            </a:endParaRPr>
          </a:p>
          <a:p>
            <a:r>
              <a:rPr lang="en-GB" sz="1000" b="1" u="sng">
                <a:latin typeface="Calibri"/>
                <a:ea typeface="Calibri"/>
                <a:cs typeface="Calibri"/>
              </a:rPr>
              <a:t>Addition &amp; Subtraction</a:t>
            </a:r>
          </a:p>
          <a:p>
            <a:r>
              <a:rPr lang="en-GB" sz="1000">
                <a:latin typeface="Calibri"/>
                <a:ea typeface="+mn-lt"/>
                <a:cs typeface="+mn-lt"/>
              </a:rPr>
              <a:t>Mental strategies</a:t>
            </a:r>
            <a:endParaRPr lang="en-GB" sz="1000">
              <a:latin typeface="Calibri"/>
              <a:ea typeface="Calibri"/>
              <a:cs typeface="Calibri"/>
            </a:endParaRPr>
          </a:p>
          <a:p>
            <a:r>
              <a:rPr lang="en-GB" sz="1000">
                <a:latin typeface="Calibri"/>
                <a:ea typeface="+mn-lt"/>
                <a:cs typeface="+mn-lt"/>
              </a:rPr>
              <a:t>Add whole numbers with more than four digits</a:t>
            </a:r>
            <a:endParaRPr lang="en-GB" sz="1000">
              <a:latin typeface="Calibri"/>
              <a:ea typeface="Calibri"/>
              <a:cs typeface="Calibri"/>
            </a:endParaRPr>
          </a:p>
          <a:p>
            <a:r>
              <a:rPr lang="en-GB" sz="1000">
                <a:latin typeface="Calibri"/>
                <a:ea typeface="+mn-lt"/>
                <a:cs typeface="+mn-lt"/>
              </a:rPr>
              <a:t>Subtract whole numbers with more than four digits</a:t>
            </a:r>
            <a:endParaRPr lang="en-GB" sz="1000">
              <a:latin typeface="Calibri"/>
              <a:ea typeface="Calibri"/>
              <a:cs typeface="Calibri"/>
            </a:endParaRPr>
          </a:p>
          <a:p>
            <a:r>
              <a:rPr lang="en-GB" sz="1000">
                <a:latin typeface="Calibri"/>
                <a:ea typeface="+mn-lt"/>
                <a:cs typeface="+mn-lt"/>
              </a:rPr>
              <a:t>Round to check answers</a:t>
            </a:r>
            <a:endParaRPr lang="en-GB" sz="1000">
              <a:latin typeface="Calibri"/>
              <a:ea typeface="Calibri"/>
              <a:cs typeface="Calibri"/>
            </a:endParaRPr>
          </a:p>
          <a:p>
            <a:r>
              <a:rPr lang="en-GB" sz="1000">
                <a:latin typeface="Calibri"/>
                <a:ea typeface="+mn-lt"/>
                <a:cs typeface="+mn-lt"/>
              </a:rPr>
              <a:t>Inverse operations (addition and subtraction)</a:t>
            </a:r>
            <a:endParaRPr lang="en-GB" sz="1000">
              <a:latin typeface="Calibri"/>
              <a:ea typeface="Calibri"/>
              <a:cs typeface="Calibri"/>
            </a:endParaRPr>
          </a:p>
          <a:p>
            <a:r>
              <a:rPr lang="en-GB" sz="1000">
                <a:latin typeface="Calibri"/>
                <a:ea typeface="+mn-lt"/>
                <a:cs typeface="+mn-lt"/>
              </a:rPr>
              <a:t>Multi-step addition and subtraction problems</a:t>
            </a:r>
            <a:endParaRPr lang="en-GB" sz="1000">
              <a:latin typeface="Calibri"/>
              <a:ea typeface="Calibri"/>
              <a:cs typeface="Calibri"/>
            </a:endParaRPr>
          </a:p>
          <a:p>
            <a:r>
              <a:rPr lang="en-GB" sz="1000">
                <a:latin typeface="Calibri"/>
                <a:ea typeface="+mn-lt"/>
                <a:cs typeface="+mn-lt"/>
              </a:rPr>
              <a:t>Compare calculations</a:t>
            </a:r>
            <a:endParaRPr lang="en-GB" sz="1000">
              <a:latin typeface="Calibri"/>
              <a:ea typeface="Calibri"/>
              <a:cs typeface="Calibri"/>
            </a:endParaRPr>
          </a:p>
          <a:p>
            <a:r>
              <a:rPr lang="en-GB" sz="1000">
                <a:latin typeface="Calibri"/>
                <a:ea typeface="+mn-lt"/>
                <a:cs typeface="+mn-lt"/>
              </a:rPr>
              <a:t>Find missing numbers</a:t>
            </a:r>
            <a:endParaRPr lang="en-GB" sz="1000">
              <a:latin typeface="Calibri"/>
              <a:ea typeface="Calibri"/>
              <a:cs typeface="Calibri"/>
            </a:endParaRPr>
          </a:p>
        </p:txBody>
      </p:sp>
      <p:sp>
        <p:nvSpPr>
          <p:cNvPr id="8" name="TextBox 7">
            <a:extLst>
              <a:ext uri="{FF2B5EF4-FFF2-40B4-BE49-F238E27FC236}">
                <a16:creationId xmlns:a16="http://schemas.microsoft.com/office/drawing/2014/main" id="{E0FEBC3C-889B-2554-4100-B2CEE0B1DB22}"/>
              </a:ext>
            </a:extLst>
          </p:cNvPr>
          <p:cNvSpPr txBox="1"/>
          <p:nvPr/>
        </p:nvSpPr>
        <p:spPr>
          <a:xfrm>
            <a:off x="4488978" y="3139916"/>
            <a:ext cx="3411513" cy="677108"/>
          </a:xfrm>
          <a:prstGeom prst="rect">
            <a:avLst/>
          </a:prstGeom>
          <a:solidFill>
            <a:srgbClr val="F9B3C4"/>
          </a:solidFill>
          <a:ln>
            <a:solidFill>
              <a:schemeClr val="accent1"/>
            </a:solidFill>
          </a:ln>
        </p:spPr>
        <p:txBody>
          <a:bodyPr wrap="square" lIns="91440" tIns="45720" rIns="91440" bIns="45720" rtlCol="0" anchor="t">
            <a:spAutoFit/>
          </a:bodyPr>
          <a:lstStyle/>
          <a:p>
            <a:r>
              <a:rPr lang="en-GB" sz="1400" b="1" dirty="0"/>
              <a:t>English </a:t>
            </a:r>
          </a:p>
          <a:p>
            <a:r>
              <a:rPr lang="en-GB" sz="1200" b="1" dirty="0"/>
              <a:t> </a:t>
            </a:r>
            <a:r>
              <a:rPr lang="en-GB" sz="1200" u="sng" dirty="0"/>
              <a:t>Key Text</a:t>
            </a:r>
            <a:r>
              <a:rPr lang="en-GB" sz="1200" dirty="0"/>
              <a:t>: Ice</a:t>
            </a:r>
            <a:r>
              <a:rPr lang="en-GB" sz="1200" dirty="0">
                <a:ea typeface="Calibri"/>
                <a:cs typeface="Calibri"/>
              </a:rPr>
              <a:t> Trap!</a:t>
            </a:r>
          </a:p>
          <a:p>
            <a:r>
              <a:rPr lang="en-GB" sz="1200" u="sng" dirty="0"/>
              <a:t>Outcomes</a:t>
            </a:r>
            <a:r>
              <a:rPr lang="en-GB" sz="1200" dirty="0"/>
              <a:t>: Setting </a:t>
            </a:r>
            <a:r>
              <a:rPr lang="en-GB" sz="1200" dirty="0">
                <a:ea typeface="Calibri"/>
                <a:cs typeface="Calibri"/>
              </a:rPr>
              <a:t>Description and Diary Entry</a:t>
            </a:r>
          </a:p>
        </p:txBody>
      </p:sp>
      <p:sp>
        <p:nvSpPr>
          <p:cNvPr id="9" name="TextBox 8">
            <a:extLst>
              <a:ext uri="{FF2B5EF4-FFF2-40B4-BE49-F238E27FC236}">
                <a16:creationId xmlns:a16="http://schemas.microsoft.com/office/drawing/2014/main" id="{05F91343-CB78-8523-9898-CD637368F86A}"/>
              </a:ext>
            </a:extLst>
          </p:cNvPr>
          <p:cNvSpPr txBox="1"/>
          <p:nvPr/>
        </p:nvSpPr>
        <p:spPr>
          <a:xfrm>
            <a:off x="8085515" y="3546372"/>
            <a:ext cx="3747937" cy="815608"/>
          </a:xfrm>
          <a:prstGeom prst="rect">
            <a:avLst/>
          </a:prstGeom>
          <a:solidFill>
            <a:srgbClr val="D9B3F9"/>
          </a:solidFill>
          <a:ln>
            <a:solidFill>
              <a:schemeClr val="bg2"/>
            </a:solidFill>
          </a:ln>
        </p:spPr>
        <p:txBody>
          <a:bodyPr wrap="square" lIns="91440" tIns="45720" rIns="91440" bIns="45720" rtlCol="0" anchor="t">
            <a:spAutoFit/>
          </a:bodyPr>
          <a:lstStyle/>
          <a:p>
            <a:r>
              <a:rPr lang="en-GB" sz="1200" b="1" u="sng"/>
              <a:t>Art –</a:t>
            </a:r>
            <a:r>
              <a:rPr lang="en-GB" sz="1200"/>
              <a:t> </a:t>
            </a:r>
            <a:r>
              <a:rPr lang="en-US" sz="1200"/>
              <a:t>Digital River Collage </a:t>
            </a:r>
          </a:p>
          <a:p>
            <a:r>
              <a:rPr lang="en-US" sz="1100">
                <a:ea typeface="Calibri"/>
                <a:cs typeface="Calibri"/>
              </a:rPr>
              <a:t> Using computer technology and the artistic skills of overlay, composition, depth and perspective we will create river landscapes.  We will also learn to evaluate our work.</a:t>
            </a:r>
          </a:p>
        </p:txBody>
      </p:sp>
      <p:sp>
        <p:nvSpPr>
          <p:cNvPr id="10" name="TextBox 9">
            <a:extLst>
              <a:ext uri="{FF2B5EF4-FFF2-40B4-BE49-F238E27FC236}">
                <a16:creationId xmlns:a16="http://schemas.microsoft.com/office/drawing/2014/main" id="{80A81123-74B1-D651-A6FE-9C7929934717}"/>
              </a:ext>
            </a:extLst>
          </p:cNvPr>
          <p:cNvSpPr txBox="1"/>
          <p:nvPr/>
        </p:nvSpPr>
        <p:spPr>
          <a:xfrm>
            <a:off x="8088620" y="5522454"/>
            <a:ext cx="3743318" cy="1031051"/>
          </a:xfrm>
          <a:prstGeom prst="rect">
            <a:avLst/>
          </a:prstGeom>
          <a:solidFill>
            <a:srgbClr val="F5CDB7"/>
          </a:solidFill>
          <a:ln>
            <a:solidFill>
              <a:schemeClr val="accent1"/>
            </a:solidFill>
          </a:ln>
        </p:spPr>
        <p:txBody>
          <a:bodyPr wrap="square" lIns="91440" tIns="45720" rIns="91440" bIns="45720" rtlCol="0" anchor="t">
            <a:spAutoFit/>
          </a:bodyPr>
          <a:lstStyle/>
          <a:p>
            <a:r>
              <a:rPr lang="en-GB" sz="1400" b="1" u="sng" dirty="0"/>
              <a:t>PE - </a:t>
            </a:r>
            <a:r>
              <a:rPr lang="en-GB" sz="1200" b="1" dirty="0">
                <a:ea typeface="Calibri"/>
                <a:cs typeface="Calibri"/>
              </a:rPr>
              <a:t>Outdoor PE</a:t>
            </a:r>
            <a:r>
              <a:rPr lang="en-GB" sz="1200" dirty="0">
                <a:ea typeface="Calibri"/>
                <a:cs typeface="Calibri"/>
              </a:rPr>
              <a:t> will be Basketball and Football, focusing on learning the rules and understanding the game, plus the skills of movement, passing and catching.</a:t>
            </a:r>
          </a:p>
          <a:p>
            <a:r>
              <a:rPr lang="en-GB" sz="1200" b="1" dirty="0">
                <a:ea typeface="Calibri"/>
                <a:cs typeface="Calibri"/>
              </a:rPr>
              <a:t>Indoor PE</a:t>
            </a:r>
            <a:r>
              <a:rPr lang="en-GB" sz="1200" dirty="0">
                <a:ea typeface="Calibri"/>
                <a:cs typeface="Calibri"/>
              </a:rPr>
              <a:t> will be</a:t>
            </a:r>
            <a:r>
              <a:rPr lang="en-GB" sz="1100" dirty="0">
                <a:ea typeface="Calibri"/>
                <a:cs typeface="Calibri"/>
              </a:rPr>
              <a:t> Principles of Dance, learning how to demonstrate different levels of Dance: high, middle and low.</a:t>
            </a:r>
          </a:p>
        </p:txBody>
      </p:sp>
      <p:sp>
        <p:nvSpPr>
          <p:cNvPr id="11" name="TextBox 10">
            <a:extLst>
              <a:ext uri="{FF2B5EF4-FFF2-40B4-BE49-F238E27FC236}">
                <a16:creationId xmlns:a16="http://schemas.microsoft.com/office/drawing/2014/main" id="{D92341AE-EE4C-F19A-042B-A28C8B8C4378}"/>
              </a:ext>
            </a:extLst>
          </p:cNvPr>
          <p:cNvSpPr txBox="1"/>
          <p:nvPr/>
        </p:nvSpPr>
        <p:spPr>
          <a:xfrm>
            <a:off x="3168446" y="3879830"/>
            <a:ext cx="3089263" cy="1538883"/>
          </a:xfrm>
          <a:prstGeom prst="rect">
            <a:avLst/>
          </a:prstGeom>
          <a:solidFill>
            <a:srgbClr val="D8E3AF"/>
          </a:solidFill>
          <a:ln>
            <a:solidFill>
              <a:schemeClr val="accent1"/>
            </a:solidFill>
          </a:ln>
        </p:spPr>
        <p:txBody>
          <a:bodyPr wrap="square" lIns="91440" tIns="45720" rIns="91440" bIns="45720" rtlCol="0" anchor="t">
            <a:spAutoFit/>
          </a:bodyPr>
          <a:lstStyle/>
          <a:p>
            <a:r>
              <a:rPr lang="en-GB" sz="1400" b="1" u="sng"/>
              <a:t>Science: </a:t>
            </a:r>
            <a:r>
              <a:rPr lang="en-GB" sz="1200" b="1" i="1">
                <a:ea typeface="Calibri"/>
                <a:cs typeface="Calibri"/>
              </a:rPr>
              <a:t>Properties of materials and reversible changes:</a:t>
            </a:r>
            <a:r>
              <a:rPr lang="en-GB" sz="1400"/>
              <a:t>  </a:t>
            </a:r>
            <a:r>
              <a:rPr lang="en-GB" sz="1100"/>
              <a:t>We will gain an understanding of the  properties of different materials, including investigating conductivity.  We will discuss how to separate mixtures using filtering, sieving and evaporation and explore  which changes are reversible  and how some changes result in formation of new materials</a:t>
            </a:r>
          </a:p>
        </p:txBody>
      </p:sp>
      <p:sp>
        <p:nvSpPr>
          <p:cNvPr id="12" name="TextBox 11">
            <a:extLst>
              <a:ext uri="{FF2B5EF4-FFF2-40B4-BE49-F238E27FC236}">
                <a16:creationId xmlns:a16="http://schemas.microsoft.com/office/drawing/2014/main" id="{3954E917-559A-415D-A4E7-CA5DD461E1FF}"/>
              </a:ext>
            </a:extLst>
          </p:cNvPr>
          <p:cNvSpPr txBox="1"/>
          <p:nvPr/>
        </p:nvSpPr>
        <p:spPr>
          <a:xfrm>
            <a:off x="8093160" y="1885122"/>
            <a:ext cx="3748034" cy="1046440"/>
          </a:xfrm>
          <a:prstGeom prst="rect">
            <a:avLst/>
          </a:prstGeom>
          <a:solidFill>
            <a:schemeClr val="accent5">
              <a:lumMod val="40000"/>
              <a:lumOff val="60000"/>
            </a:schemeClr>
          </a:solidFill>
          <a:ln>
            <a:solidFill>
              <a:schemeClr val="accent1"/>
            </a:solidFill>
          </a:ln>
        </p:spPr>
        <p:txBody>
          <a:bodyPr wrap="square" lIns="91440" tIns="45720" rIns="91440" bIns="45720" rtlCol="0" anchor="t">
            <a:spAutoFit/>
          </a:bodyPr>
          <a:lstStyle/>
          <a:p>
            <a:r>
              <a:rPr lang="en-GB" sz="1400" b="1" u="sng"/>
              <a:t>Music:  Life Cycles</a:t>
            </a:r>
            <a:r>
              <a:rPr lang="en-GB" sz="1400" b="1"/>
              <a:t>  </a:t>
            </a:r>
            <a:r>
              <a:rPr lang="en-GB" sz="1200">
                <a:ea typeface="Calibri"/>
                <a:cs typeface="Calibri"/>
              </a:rPr>
              <a:t>Singing in two and three parts, we will  accompany a song with tuned and untuned instruments and compose and perform together.  We will also create musical effects using contrasting pitch and learn about the music of early opera.</a:t>
            </a:r>
            <a:endParaRPr lang="en-US"/>
          </a:p>
        </p:txBody>
      </p:sp>
      <p:sp>
        <p:nvSpPr>
          <p:cNvPr id="13" name="TextBox 12">
            <a:extLst>
              <a:ext uri="{FF2B5EF4-FFF2-40B4-BE49-F238E27FC236}">
                <a16:creationId xmlns:a16="http://schemas.microsoft.com/office/drawing/2014/main" id="{DBDB361E-F1F2-8A05-FAEC-ED9251CE5A3B}"/>
              </a:ext>
            </a:extLst>
          </p:cNvPr>
          <p:cNvSpPr txBox="1"/>
          <p:nvPr/>
        </p:nvSpPr>
        <p:spPr>
          <a:xfrm>
            <a:off x="4497786" y="5490794"/>
            <a:ext cx="3537172" cy="984885"/>
          </a:xfrm>
          <a:prstGeom prst="rect">
            <a:avLst/>
          </a:prstGeom>
          <a:solidFill>
            <a:schemeClr val="bg1">
              <a:lumMod val="85000"/>
            </a:schemeClr>
          </a:solidFill>
          <a:ln>
            <a:solidFill>
              <a:srgbClr val="4472C4"/>
            </a:solidFill>
          </a:ln>
        </p:spPr>
        <p:txBody>
          <a:bodyPr wrap="square" lIns="91440" tIns="45720" rIns="91440" bIns="45720" rtlCol="0" anchor="t">
            <a:spAutoFit/>
          </a:bodyPr>
          <a:lstStyle/>
          <a:p>
            <a:r>
              <a:rPr lang="en-GB" sz="1400" b="1" u="sng"/>
              <a:t>Computing</a:t>
            </a:r>
            <a:br>
              <a:rPr lang="en-US"/>
            </a:br>
            <a:r>
              <a:rPr lang="en-GB" sz="1100" b="1">
                <a:solidFill>
                  <a:srgbClr val="222222"/>
                </a:solidFill>
                <a:latin typeface="Lato"/>
                <a:ea typeface="Lato"/>
                <a:cs typeface="Lato"/>
              </a:rPr>
              <a:t>Computing systems and networks: Search engines</a:t>
            </a:r>
            <a:endParaRPr lang="en-GB" sz="1100" b="1" u="sng">
              <a:ea typeface="Calibri"/>
              <a:cs typeface="Calibri"/>
            </a:endParaRPr>
          </a:p>
          <a:p>
            <a:r>
              <a:rPr lang="en-GB" sz="1100">
                <a:solidFill>
                  <a:srgbClr val="222222"/>
                </a:solidFill>
                <a:latin typeface="Lato"/>
                <a:ea typeface="Lato"/>
                <a:cs typeface="Lato"/>
              </a:rPr>
              <a:t>Understanding how search engines work and developing searching skills to find relevant and accurate information online.</a:t>
            </a:r>
            <a:endParaRPr lang="en-GB" sz="1100">
              <a:solidFill>
                <a:srgbClr val="000000"/>
              </a:solidFill>
              <a:latin typeface="Calibri"/>
              <a:ea typeface="Calibri"/>
              <a:cs typeface="Calibri"/>
            </a:endParaRPr>
          </a:p>
        </p:txBody>
      </p:sp>
      <p:pic>
        <p:nvPicPr>
          <p:cNvPr id="14" name="Picture 13" descr="summerside">
            <a:extLst>
              <a:ext uri="{FF2B5EF4-FFF2-40B4-BE49-F238E27FC236}">
                <a16:creationId xmlns:a16="http://schemas.microsoft.com/office/drawing/2014/main" id="{220E46F3-2C8E-F889-4CE7-D6E1841F75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90068" y="6443488"/>
            <a:ext cx="967016" cy="330890"/>
          </a:xfrm>
          <a:prstGeom prst="rect">
            <a:avLst/>
          </a:prstGeom>
          <a:noFill/>
          <a:ln>
            <a:noFill/>
          </a:ln>
        </p:spPr>
      </p:pic>
      <p:sp>
        <p:nvSpPr>
          <p:cNvPr id="15" name="TextBox 14">
            <a:extLst>
              <a:ext uri="{FF2B5EF4-FFF2-40B4-BE49-F238E27FC236}">
                <a16:creationId xmlns:a16="http://schemas.microsoft.com/office/drawing/2014/main" id="{8983755B-DBF0-C379-B497-EA7A1C5DE20D}"/>
              </a:ext>
            </a:extLst>
          </p:cNvPr>
          <p:cNvSpPr txBox="1"/>
          <p:nvPr/>
        </p:nvSpPr>
        <p:spPr>
          <a:xfrm>
            <a:off x="4788958" y="794734"/>
            <a:ext cx="2273417" cy="2308324"/>
          </a:xfrm>
          <a:prstGeom prst="rect">
            <a:avLst/>
          </a:prstGeom>
          <a:noFill/>
          <a:ln w="28575">
            <a:solidFill>
              <a:schemeClr val="accent1">
                <a:lumMod val="75000"/>
              </a:schemeClr>
            </a:solidFill>
          </a:ln>
        </p:spPr>
        <p:txBody>
          <a:bodyPr wrap="square" lIns="91440" tIns="45720" rIns="91440" bIns="45720" rtlCol="0" anchor="t">
            <a:spAutoFit/>
          </a:bodyPr>
          <a:lstStyle/>
          <a:p>
            <a:pPr algn="ctr"/>
            <a:r>
              <a:rPr lang="en-GB"/>
              <a:t>Key Text</a:t>
            </a:r>
          </a:p>
          <a:p>
            <a:pPr algn="ctr"/>
            <a:endParaRPr lang="en-GB"/>
          </a:p>
          <a:p>
            <a:pPr algn="ctr"/>
            <a:endParaRPr lang="en-GB"/>
          </a:p>
          <a:p>
            <a:pPr algn="ctr"/>
            <a:endParaRPr lang="en-GB"/>
          </a:p>
          <a:p>
            <a:pPr algn="ctr"/>
            <a:endParaRPr lang="en-GB"/>
          </a:p>
          <a:p>
            <a:pPr algn="ctr"/>
            <a:endParaRPr lang="en-GB"/>
          </a:p>
          <a:p>
            <a:pPr algn="ctr"/>
            <a:endParaRPr lang="en-GB"/>
          </a:p>
          <a:p>
            <a:pPr algn="ctr"/>
            <a:endParaRPr lang="en-GB"/>
          </a:p>
        </p:txBody>
      </p:sp>
      <p:pic>
        <p:nvPicPr>
          <p:cNvPr id="20" name="Picture 19">
            <a:extLst>
              <a:ext uri="{FF2B5EF4-FFF2-40B4-BE49-F238E27FC236}">
                <a16:creationId xmlns:a16="http://schemas.microsoft.com/office/drawing/2014/main" id="{C4671643-B28C-CAA9-C3E3-C63BAB9C0B57}"/>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10000" b="90000" l="10000" r="90000"/>
                    </a14:imgEffect>
                  </a14:imgLayer>
                </a14:imgProps>
              </a:ext>
            </a:extLst>
          </a:blip>
          <a:srcRect l="18991" t="50000" r="61674" b="6050"/>
          <a:stretch/>
        </p:blipFill>
        <p:spPr>
          <a:xfrm>
            <a:off x="7659148" y="280949"/>
            <a:ext cx="413055" cy="511132"/>
          </a:xfrm>
          <a:prstGeom prst="rect">
            <a:avLst/>
          </a:prstGeom>
        </p:spPr>
      </p:pic>
      <p:sp>
        <p:nvSpPr>
          <p:cNvPr id="24" name="TextBox 23">
            <a:extLst>
              <a:ext uri="{FF2B5EF4-FFF2-40B4-BE49-F238E27FC236}">
                <a16:creationId xmlns:a16="http://schemas.microsoft.com/office/drawing/2014/main" id="{8312837F-2A74-FCF8-E709-0B1CEE86E42D}"/>
              </a:ext>
            </a:extLst>
          </p:cNvPr>
          <p:cNvSpPr txBox="1"/>
          <p:nvPr/>
        </p:nvSpPr>
        <p:spPr>
          <a:xfrm>
            <a:off x="8097038" y="4421201"/>
            <a:ext cx="3757283" cy="1015663"/>
          </a:xfrm>
          <a:prstGeom prst="rect">
            <a:avLst/>
          </a:prstGeom>
          <a:solidFill>
            <a:srgbClr val="F5F3B3"/>
          </a:solidFill>
          <a:ln>
            <a:solidFill>
              <a:schemeClr val="tx1">
                <a:lumMod val="75000"/>
                <a:lumOff val="25000"/>
              </a:schemeClr>
            </a:solidFill>
          </a:ln>
        </p:spPr>
        <p:txBody>
          <a:bodyPr wrap="square" lIns="91440" tIns="45720" rIns="91440" bIns="45720" rtlCol="0" anchor="t">
            <a:spAutoFit/>
          </a:bodyPr>
          <a:lstStyle/>
          <a:p>
            <a:r>
              <a:rPr lang="en-GB" sz="1200" b="1" u="sng"/>
              <a:t>MFL</a:t>
            </a:r>
            <a:r>
              <a:rPr lang="en-GB" sz="1200"/>
              <a:t>  We will learn the names of pets in French,  how to say which pet we have and what its name is, and what pets we do not have.</a:t>
            </a:r>
          </a:p>
          <a:p>
            <a:endParaRPr lang="en-GB" sz="1200">
              <a:ea typeface="Calibri"/>
              <a:cs typeface="Calibri"/>
            </a:endParaRPr>
          </a:p>
          <a:p>
            <a:endParaRPr lang="en-GB" sz="1200">
              <a:ea typeface="Calibri"/>
              <a:cs typeface="Calibri"/>
            </a:endParaRPr>
          </a:p>
        </p:txBody>
      </p:sp>
      <p:pic>
        <p:nvPicPr>
          <p:cNvPr id="4" name="Picture 3" descr="A red rectangle with blue text&#10;&#10;Description automatically generated">
            <a:extLst>
              <a:ext uri="{FF2B5EF4-FFF2-40B4-BE49-F238E27FC236}">
                <a16:creationId xmlns:a16="http://schemas.microsoft.com/office/drawing/2014/main" id="{E34470D4-5B5D-BA34-FAD3-7E442EB2D9FB}"/>
              </a:ext>
            </a:extLst>
          </p:cNvPr>
          <p:cNvPicPr>
            <a:picLocks noChangeAspect="1"/>
          </p:cNvPicPr>
          <p:nvPr/>
        </p:nvPicPr>
        <p:blipFill>
          <a:blip r:embed="rId5"/>
          <a:stretch>
            <a:fillRect/>
          </a:stretch>
        </p:blipFill>
        <p:spPr>
          <a:xfrm>
            <a:off x="9759509" y="4919481"/>
            <a:ext cx="1845921" cy="520379"/>
          </a:xfrm>
          <a:prstGeom prst="rect">
            <a:avLst/>
          </a:prstGeom>
        </p:spPr>
      </p:pic>
      <p:pic>
        <p:nvPicPr>
          <p:cNvPr id="16" name="Picture 15" descr="1982">
            <a:extLst>
              <a:ext uri="{FF2B5EF4-FFF2-40B4-BE49-F238E27FC236}">
                <a16:creationId xmlns:a16="http://schemas.microsoft.com/office/drawing/2014/main" id="{DC0EE1AF-EFEF-A93F-3867-9CB1133F5125}"/>
              </a:ext>
            </a:extLst>
          </p:cNvPr>
          <p:cNvPicPr>
            <a:picLocks noChangeAspect="1"/>
          </p:cNvPicPr>
          <p:nvPr/>
        </p:nvPicPr>
        <p:blipFill>
          <a:blip r:embed="rId6"/>
          <a:stretch>
            <a:fillRect/>
          </a:stretch>
        </p:blipFill>
        <p:spPr>
          <a:xfrm>
            <a:off x="8406656" y="2898656"/>
            <a:ext cx="722267" cy="647789"/>
          </a:xfrm>
          <a:prstGeom prst="rect">
            <a:avLst/>
          </a:prstGeom>
        </p:spPr>
      </p:pic>
      <p:pic>
        <p:nvPicPr>
          <p:cNvPr id="17" name="Picture 16" descr="Photographic Collages : Photos : Works ...">
            <a:extLst>
              <a:ext uri="{FF2B5EF4-FFF2-40B4-BE49-F238E27FC236}">
                <a16:creationId xmlns:a16="http://schemas.microsoft.com/office/drawing/2014/main" id="{1BE6274E-8A95-1B03-003B-F643FCBD9F3A}"/>
              </a:ext>
            </a:extLst>
          </p:cNvPr>
          <p:cNvPicPr>
            <a:picLocks noChangeAspect="1"/>
          </p:cNvPicPr>
          <p:nvPr/>
        </p:nvPicPr>
        <p:blipFill>
          <a:blip r:embed="rId7"/>
          <a:stretch>
            <a:fillRect/>
          </a:stretch>
        </p:blipFill>
        <p:spPr>
          <a:xfrm>
            <a:off x="10855666" y="2918484"/>
            <a:ext cx="948637" cy="624767"/>
          </a:xfrm>
          <a:prstGeom prst="rect">
            <a:avLst/>
          </a:prstGeom>
        </p:spPr>
      </p:pic>
      <p:pic>
        <p:nvPicPr>
          <p:cNvPr id="19" name="Picture 18" descr="A drawing of a cube&#10;&#10;Description automatically generated">
            <a:extLst>
              <a:ext uri="{FF2B5EF4-FFF2-40B4-BE49-F238E27FC236}">
                <a16:creationId xmlns:a16="http://schemas.microsoft.com/office/drawing/2014/main" id="{01BDD233-C5C0-6797-23DA-9C340EBC3CED}"/>
              </a:ext>
            </a:extLst>
          </p:cNvPr>
          <p:cNvPicPr>
            <a:picLocks noChangeAspect="1"/>
          </p:cNvPicPr>
          <p:nvPr/>
        </p:nvPicPr>
        <p:blipFill>
          <a:blip r:embed="rId8"/>
          <a:stretch>
            <a:fillRect/>
          </a:stretch>
        </p:blipFill>
        <p:spPr>
          <a:xfrm>
            <a:off x="9387491" y="3079287"/>
            <a:ext cx="1133475" cy="371475"/>
          </a:xfrm>
          <a:prstGeom prst="rect">
            <a:avLst/>
          </a:prstGeom>
        </p:spPr>
      </p:pic>
      <p:pic>
        <p:nvPicPr>
          <p:cNvPr id="23" name="Picture 22" descr="A person with a dog on ice&#10;&#10;Description automatically generated">
            <a:extLst>
              <a:ext uri="{FF2B5EF4-FFF2-40B4-BE49-F238E27FC236}">
                <a16:creationId xmlns:a16="http://schemas.microsoft.com/office/drawing/2014/main" id="{28CDB69B-3C04-CF99-BC12-8C025B9EC5C3}"/>
              </a:ext>
            </a:extLst>
          </p:cNvPr>
          <p:cNvPicPr>
            <a:picLocks noChangeAspect="1"/>
          </p:cNvPicPr>
          <p:nvPr/>
        </p:nvPicPr>
        <p:blipFill>
          <a:blip r:embed="rId9"/>
          <a:stretch>
            <a:fillRect/>
          </a:stretch>
        </p:blipFill>
        <p:spPr>
          <a:xfrm>
            <a:off x="4956284" y="1091105"/>
            <a:ext cx="1943100" cy="1943100"/>
          </a:xfrm>
          <a:prstGeom prst="rect">
            <a:avLst/>
          </a:prstGeom>
        </p:spPr>
      </p:pic>
      <p:pic>
        <p:nvPicPr>
          <p:cNvPr id="25" name="Picture 24" descr="3 Reasons That Make Rivers Important">
            <a:extLst>
              <a:ext uri="{FF2B5EF4-FFF2-40B4-BE49-F238E27FC236}">
                <a16:creationId xmlns:a16="http://schemas.microsoft.com/office/drawing/2014/main" id="{633BBB86-34F2-FF85-8487-ED3A96B4A0E5}"/>
              </a:ext>
            </a:extLst>
          </p:cNvPr>
          <p:cNvPicPr>
            <a:picLocks noChangeAspect="1"/>
          </p:cNvPicPr>
          <p:nvPr/>
        </p:nvPicPr>
        <p:blipFill>
          <a:blip r:embed="rId10"/>
          <a:stretch>
            <a:fillRect/>
          </a:stretch>
        </p:blipFill>
        <p:spPr>
          <a:xfrm>
            <a:off x="2937149" y="1715485"/>
            <a:ext cx="1115083" cy="1130520"/>
          </a:xfrm>
          <a:prstGeom prst="rect">
            <a:avLst/>
          </a:prstGeom>
        </p:spPr>
      </p:pic>
      <p:pic>
        <p:nvPicPr>
          <p:cNvPr id="26" name="Picture 25" descr="Rivers: the testimony of the Earth's veins - We Are Water">
            <a:extLst>
              <a:ext uri="{FF2B5EF4-FFF2-40B4-BE49-F238E27FC236}">
                <a16:creationId xmlns:a16="http://schemas.microsoft.com/office/drawing/2014/main" id="{7F4BAB30-AC65-EB6A-373A-0FE61D64F423}"/>
              </a:ext>
            </a:extLst>
          </p:cNvPr>
          <p:cNvPicPr>
            <a:picLocks noChangeAspect="1"/>
          </p:cNvPicPr>
          <p:nvPr/>
        </p:nvPicPr>
        <p:blipFill>
          <a:blip r:embed="rId11"/>
          <a:stretch>
            <a:fillRect/>
          </a:stretch>
        </p:blipFill>
        <p:spPr>
          <a:xfrm>
            <a:off x="373117" y="1726982"/>
            <a:ext cx="2396358" cy="934107"/>
          </a:xfrm>
          <a:prstGeom prst="rect">
            <a:avLst/>
          </a:prstGeom>
        </p:spPr>
      </p:pic>
      <p:pic>
        <p:nvPicPr>
          <p:cNvPr id="27" name="Picture 26" descr="Green - Addition Subtraction Clip Art, HD Png Download - kindpng">
            <a:extLst>
              <a:ext uri="{FF2B5EF4-FFF2-40B4-BE49-F238E27FC236}">
                <a16:creationId xmlns:a16="http://schemas.microsoft.com/office/drawing/2014/main" id="{F60EB91B-4498-077A-A664-28D2E335EF06}"/>
              </a:ext>
            </a:extLst>
          </p:cNvPr>
          <p:cNvPicPr>
            <a:picLocks noChangeAspect="1"/>
          </p:cNvPicPr>
          <p:nvPr/>
        </p:nvPicPr>
        <p:blipFill>
          <a:blip r:embed="rId12">
            <a:extLst>
              <a:ext uri="{BEBA8EAE-BF5A-486C-A8C5-ECC9F3942E4B}">
                <a14:imgProps xmlns:a14="http://schemas.microsoft.com/office/drawing/2010/main">
                  <a14:imgLayer r:embed="rId13">
                    <a14:imgEffect>
                      <a14:backgroundRemoval t="10000" b="90000" l="10000" r="90000"/>
                    </a14:imgEffect>
                  </a14:imgLayer>
                </a14:imgProps>
              </a:ext>
            </a:extLst>
          </a:blip>
          <a:stretch>
            <a:fillRect/>
          </a:stretch>
        </p:blipFill>
        <p:spPr>
          <a:xfrm>
            <a:off x="1794332" y="4818993"/>
            <a:ext cx="1135736" cy="719959"/>
          </a:xfrm>
          <a:prstGeom prst="rect">
            <a:avLst/>
          </a:prstGeom>
        </p:spPr>
      </p:pic>
      <p:pic>
        <p:nvPicPr>
          <p:cNvPr id="28" name="Picture 27" descr="Roman Numerals | LanGeek">
            <a:extLst>
              <a:ext uri="{FF2B5EF4-FFF2-40B4-BE49-F238E27FC236}">
                <a16:creationId xmlns:a16="http://schemas.microsoft.com/office/drawing/2014/main" id="{01D17120-950D-3DE2-E825-2B7B68E1A9F2}"/>
              </a:ext>
            </a:extLst>
          </p:cNvPr>
          <p:cNvPicPr>
            <a:picLocks noChangeAspect="1"/>
          </p:cNvPicPr>
          <p:nvPr/>
        </p:nvPicPr>
        <p:blipFill>
          <a:blip r:embed="rId14"/>
          <a:stretch>
            <a:fillRect/>
          </a:stretch>
        </p:blipFill>
        <p:spPr>
          <a:xfrm>
            <a:off x="1608083" y="2724806"/>
            <a:ext cx="1250732" cy="819808"/>
          </a:xfrm>
          <a:prstGeom prst="rect">
            <a:avLst/>
          </a:prstGeom>
        </p:spPr>
      </p:pic>
      <p:pic>
        <p:nvPicPr>
          <p:cNvPr id="30" name="Picture 29" descr="CuriouSTEM - 3 States of Matter: Solid, Liquid, and Gas">
            <a:extLst>
              <a:ext uri="{FF2B5EF4-FFF2-40B4-BE49-F238E27FC236}">
                <a16:creationId xmlns:a16="http://schemas.microsoft.com/office/drawing/2014/main" id="{2EC0CBBD-6485-7A71-4805-1EAB724F4ECC}"/>
              </a:ext>
            </a:extLst>
          </p:cNvPr>
          <p:cNvPicPr>
            <a:picLocks noChangeAspect="1"/>
          </p:cNvPicPr>
          <p:nvPr/>
        </p:nvPicPr>
        <p:blipFill>
          <a:blip r:embed="rId15">
            <a:extLst>
              <a:ext uri="{BEBA8EAE-BF5A-486C-A8C5-ECC9F3942E4B}">
                <a14:imgProps xmlns:a14="http://schemas.microsoft.com/office/drawing/2010/main">
                  <a14:imgLayer r:embed="rId16">
                    <a14:imgEffect>
                      <a14:backgroundRemoval t="10000" b="90000" l="10000" r="90000"/>
                    </a14:imgEffect>
                  </a14:imgLayer>
                </a14:imgProps>
              </a:ext>
            </a:extLst>
          </a:blip>
          <a:stretch>
            <a:fillRect/>
          </a:stretch>
        </p:blipFill>
        <p:spPr>
          <a:xfrm>
            <a:off x="6257105" y="3914774"/>
            <a:ext cx="1716800" cy="809954"/>
          </a:xfrm>
          <a:prstGeom prst="rect">
            <a:avLst/>
          </a:prstGeom>
        </p:spPr>
      </p:pic>
      <p:pic>
        <p:nvPicPr>
          <p:cNvPr id="31" name="Picture 30" descr="Desktop Computer with keyboard and mouse, Computer Monitor Cartoon Mascot  Illustration Character Vector Clip-art Hand-drawn Logo Design">
            <a:extLst>
              <a:ext uri="{FF2B5EF4-FFF2-40B4-BE49-F238E27FC236}">
                <a16:creationId xmlns:a16="http://schemas.microsoft.com/office/drawing/2014/main" id="{A2DE7680-F0EF-145A-DFB8-7DA8F5E2CF69}"/>
              </a:ext>
            </a:extLst>
          </p:cNvPr>
          <p:cNvPicPr>
            <a:picLocks noChangeAspect="1"/>
          </p:cNvPicPr>
          <p:nvPr/>
        </p:nvPicPr>
        <p:blipFill>
          <a:blip r:embed="rId17">
            <a:extLst>
              <a:ext uri="{BEBA8EAE-BF5A-486C-A8C5-ECC9F3942E4B}">
                <a14:imgProps xmlns:a14="http://schemas.microsoft.com/office/drawing/2010/main">
                  <a14:imgLayer r:embed="rId18">
                    <a14:imgEffect>
                      <a14:backgroundRemoval t="10000" b="90000" l="10000" r="90000"/>
                    </a14:imgEffect>
                  </a14:imgLayer>
                </a14:imgProps>
              </a:ext>
            </a:extLst>
          </a:blip>
          <a:stretch>
            <a:fillRect/>
          </a:stretch>
        </p:blipFill>
        <p:spPr>
          <a:xfrm>
            <a:off x="3049150" y="5470634"/>
            <a:ext cx="1600529" cy="1387366"/>
          </a:xfrm>
          <a:prstGeom prst="rect">
            <a:avLst/>
          </a:prstGeom>
        </p:spPr>
      </p:pic>
      <p:pic>
        <p:nvPicPr>
          <p:cNvPr id="32" name="Picture 31" descr="Music Notes Clipart Images | Free Download | PNG Transparent Background -  Pngtree">
            <a:extLst>
              <a:ext uri="{FF2B5EF4-FFF2-40B4-BE49-F238E27FC236}">
                <a16:creationId xmlns:a16="http://schemas.microsoft.com/office/drawing/2014/main" id="{BB88D74B-0C92-CE5D-8808-92269D45FC7B}"/>
              </a:ext>
            </a:extLst>
          </p:cNvPr>
          <p:cNvPicPr>
            <a:picLocks noChangeAspect="1"/>
          </p:cNvPicPr>
          <p:nvPr/>
        </p:nvPicPr>
        <p:blipFill>
          <a:blip r:embed="rId19">
            <a:extLst>
              <a:ext uri="{BEBA8EAE-BF5A-486C-A8C5-ECC9F3942E4B}">
                <a14:imgProps xmlns:a14="http://schemas.microsoft.com/office/drawing/2010/main">
                  <a14:imgLayer r:embed="rId20">
                    <a14:imgEffect>
                      <a14:backgroundRemoval t="10000" b="90000" l="10000" r="90000"/>
                    </a14:imgEffect>
                  </a14:imgLayer>
                </a14:imgProps>
              </a:ext>
            </a:extLst>
          </a:blip>
          <a:stretch>
            <a:fillRect/>
          </a:stretch>
        </p:blipFill>
        <p:spPr>
          <a:xfrm>
            <a:off x="7064431" y="1672787"/>
            <a:ext cx="1100630" cy="1037241"/>
          </a:xfrm>
          <a:prstGeom prst="rect">
            <a:avLst/>
          </a:prstGeom>
        </p:spPr>
      </p:pic>
      <p:pic>
        <p:nvPicPr>
          <p:cNvPr id="33" name="Picture 32" descr="A cartoon of a puzzle&#10;&#10;AI-generated content may be incorrect.">
            <a:extLst>
              <a:ext uri="{FF2B5EF4-FFF2-40B4-BE49-F238E27FC236}">
                <a16:creationId xmlns:a16="http://schemas.microsoft.com/office/drawing/2014/main" id="{69FC6DA4-C29C-6B90-288D-249041831742}"/>
              </a:ext>
            </a:extLst>
          </p:cNvPr>
          <p:cNvPicPr>
            <a:picLocks noChangeAspect="1"/>
          </p:cNvPicPr>
          <p:nvPr/>
        </p:nvPicPr>
        <p:blipFill>
          <a:blip r:embed="rId21">
            <a:extLst>
              <a:ext uri="{BEBA8EAE-BF5A-486C-A8C5-ECC9F3942E4B}">
                <a14:imgProps xmlns:a14="http://schemas.microsoft.com/office/drawing/2010/main">
                  <a14:imgLayer r:embed="rId22">
                    <a14:imgEffect>
                      <a14:backgroundRemoval t="10000" b="90000" l="10000" r="90000"/>
                    </a14:imgEffect>
                  </a14:imgLayer>
                </a14:imgProps>
              </a:ext>
            </a:extLst>
          </a:blip>
          <a:stretch>
            <a:fillRect/>
          </a:stretch>
        </p:blipFill>
        <p:spPr>
          <a:xfrm>
            <a:off x="7496128" y="945931"/>
            <a:ext cx="573566" cy="630622"/>
          </a:xfrm>
          <a:prstGeom prst="rect">
            <a:avLst/>
          </a:prstGeom>
        </p:spPr>
      </p:pic>
      <p:pic>
        <p:nvPicPr>
          <p:cNvPr id="34" name="Picture 33" descr="Free Clipart Images">
            <a:extLst>
              <a:ext uri="{FF2B5EF4-FFF2-40B4-BE49-F238E27FC236}">
                <a16:creationId xmlns:a16="http://schemas.microsoft.com/office/drawing/2014/main" id="{AB1BD719-5443-CF18-595E-C8C31944EE30}"/>
              </a:ext>
            </a:extLst>
          </p:cNvPr>
          <p:cNvPicPr>
            <a:picLocks noChangeAspect="1"/>
          </p:cNvPicPr>
          <p:nvPr/>
        </p:nvPicPr>
        <p:blipFill>
          <a:blip r:embed="rId23"/>
          <a:stretch>
            <a:fillRect/>
          </a:stretch>
        </p:blipFill>
        <p:spPr>
          <a:xfrm rot="-1560000">
            <a:off x="3405352" y="3099268"/>
            <a:ext cx="888123" cy="559616"/>
          </a:xfrm>
          <a:prstGeom prst="rect">
            <a:avLst/>
          </a:prstGeom>
        </p:spPr>
      </p:pic>
    </p:spTree>
    <p:extLst>
      <p:ext uri="{BB962C8B-B14F-4D97-AF65-F5344CB8AC3E}">
        <p14:creationId xmlns:p14="http://schemas.microsoft.com/office/powerpoint/2010/main" val="42095850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EC975-2BAD-5906-CC44-888A85EEA733}"/>
              </a:ext>
            </a:extLst>
          </p:cNvPr>
          <p:cNvSpPr>
            <a:spLocks noGrp="1"/>
          </p:cNvSpPr>
          <p:nvPr>
            <p:ph type="title"/>
          </p:nvPr>
        </p:nvSpPr>
        <p:spPr>
          <a:xfrm>
            <a:off x="4122576" y="106168"/>
            <a:ext cx="3425890" cy="530614"/>
          </a:xfrm>
        </p:spPr>
        <p:txBody>
          <a:bodyPr>
            <a:noAutofit/>
          </a:bodyPr>
          <a:lstStyle/>
          <a:p>
            <a:pPr algn="ctr"/>
            <a:r>
              <a:rPr lang="en-GB" sz="2400" b="1" u="sng">
                <a:solidFill>
                  <a:srgbClr val="0070C0"/>
                </a:solidFill>
              </a:rPr>
              <a:t>Year 6 Autumn 1 </a:t>
            </a:r>
            <a:br>
              <a:rPr lang="en-GB" sz="2400" b="1" u="sng"/>
            </a:br>
            <a:r>
              <a:rPr lang="en-GB" sz="2400" b="1" u="sng">
                <a:solidFill>
                  <a:srgbClr val="0070C0"/>
                </a:solidFill>
              </a:rPr>
              <a:t>Curriculum overview</a:t>
            </a:r>
          </a:p>
        </p:txBody>
      </p:sp>
      <p:sp>
        <p:nvSpPr>
          <p:cNvPr id="6" name="TextBox 5">
            <a:extLst>
              <a:ext uri="{FF2B5EF4-FFF2-40B4-BE49-F238E27FC236}">
                <a16:creationId xmlns:a16="http://schemas.microsoft.com/office/drawing/2014/main" id="{C1064D16-ADA7-4DE3-F385-6102D629E1FD}"/>
              </a:ext>
            </a:extLst>
          </p:cNvPr>
          <p:cNvSpPr txBox="1"/>
          <p:nvPr/>
        </p:nvSpPr>
        <p:spPr>
          <a:xfrm>
            <a:off x="7841894" y="108419"/>
            <a:ext cx="4028254" cy="1169551"/>
          </a:xfrm>
          <a:prstGeom prst="rect">
            <a:avLst/>
          </a:prstGeom>
          <a:solidFill>
            <a:schemeClr val="accent6">
              <a:lumMod val="40000"/>
              <a:lumOff val="60000"/>
            </a:schemeClr>
          </a:solidFill>
          <a:ln>
            <a:solidFill>
              <a:schemeClr val="accent1"/>
            </a:solidFill>
          </a:ln>
        </p:spPr>
        <p:txBody>
          <a:bodyPr wrap="square" lIns="91440" tIns="45720" rIns="91440" bIns="45720" rtlCol="0" anchor="t">
            <a:spAutoFit/>
          </a:bodyPr>
          <a:lstStyle/>
          <a:p>
            <a:r>
              <a:rPr lang="en-GB" sz="1400" b="1" u="sng"/>
              <a:t>PSHE: </a:t>
            </a:r>
            <a:r>
              <a:rPr lang="en-GB" sz="1400" b="1"/>
              <a:t>Being Me in My World </a:t>
            </a:r>
            <a:endParaRPr lang="en-GB" sz="1400" b="1" u="sng"/>
          </a:p>
          <a:p>
            <a:endParaRPr lang="en-GB" sz="1400">
              <a:ea typeface="Calibri"/>
              <a:cs typeface="Calibri"/>
            </a:endParaRPr>
          </a:p>
          <a:p>
            <a:r>
              <a:rPr lang="en-GB" sz="1400" b="1" u="sng">
                <a:ea typeface="Calibri"/>
                <a:cs typeface="Calibri"/>
              </a:rPr>
              <a:t>R.E:  </a:t>
            </a:r>
            <a:r>
              <a:rPr lang="en-GB" sz="1400">
                <a:ea typeface="Calibri"/>
                <a:cs typeface="Calibri"/>
              </a:rPr>
              <a:t>Our Enquiry Question this term is:</a:t>
            </a:r>
          </a:p>
          <a:p>
            <a:r>
              <a:rPr lang="en-GB" sz="1400">
                <a:ea typeface="Calibri"/>
                <a:cs typeface="Calibri"/>
              </a:rPr>
              <a:t>What is the best way for a Buddhist to live a good life?</a:t>
            </a:r>
            <a:endParaRPr lang="en-GB" sz="1400" b="1" u="sng">
              <a:ea typeface="Calibri"/>
              <a:cs typeface="Calibri"/>
            </a:endParaRPr>
          </a:p>
        </p:txBody>
      </p:sp>
      <p:sp>
        <p:nvSpPr>
          <p:cNvPr id="7" name="TextBox 6">
            <a:extLst>
              <a:ext uri="{FF2B5EF4-FFF2-40B4-BE49-F238E27FC236}">
                <a16:creationId xmlns:a16="http://schemas.microsoft.com/office/drawing/2014/main" id="{3510FE73-DF19-DFC2-C726-47A7F8D3FA68}"/>
              </a:ext>
            </a:extLst>
          </p:cNvPr>
          <p:cNvSpPr txBox="1"/>
          <p:nvPr/>
        </p:nvSpPr>
        <p:spPr>
          <a:xfrm>
            <a:off x="316766" y="111262"/>
            <a:ext cx="3691098" cy="2123658"/>
          </a:xfrm>
          <a:prstGeom prst="rect">
            <a:avLst/>
          </a:prstGeom>
          <a:solidFill>
            <a:schemeClr val="accent4">
              <a:lumMod val="40000"/>
              <a:lumOff val="60000"/>
            </a:schemeClr>
          </a:solidFill>
          <a:ln>
            <a:solidFill>
              <a:schemeClr val="accent1"/>
            </a:solidFill>
          </a:ln>
        </p:spPr>
        <p:txBody>
          <a:bodyPr wrap="square" lIns="91440" tIns="45720" rIns="91440" bIns="45720" rtlCol="0" anchor="t">
            <a:spAutoFit/>
          </a:bodyPr>
          <a:lstStyle/>
          <a:p>
            <a:r>
              <a:rPr lang="en-GB" sz="1200" b="1" u="sng"/>
              <a:t>Maths</a:t>
            </a:r>
          </a:p>
          <a:p>
            <a:endParaRPr lang="en-GB" sz="1200" b="1" u="sng">
              <a:ea typeface="Calibri"/>
              <a:cs typeface="Calibri"/>
            </a:endParaRPr>
          </a:p>
          <a:p>
            <a:pPr marL="171450" indent="-171450">
              <a:buFont typeface="Calibri"/>
              <a:buChar char="-"/>
            </a:pPr>
            <a:r>
              <a:rPr lang="en-GB" sz="1200">
                <a:ea typeface="Calibri"/>
                <a:cs typeface="Calibri"/>
              </a:rPr>
              <a:t>Read, write and compare numbers up to 10,000,000</a:t>
            </a:r>
          </a:p>
          <a:p>
            <a:pPr marL="171450" indent="-171450">
              <a:buFont typeface="Calibri"/>
              <a:buChar char="-"/>
            </a:pPr>
            <a:r>
              <a:rPr lang="en-GB" sz="1200">
                <a:ea typeface="Calibri"/>
                <a:cs typeface="Calibri"/>
              </a:rPr>
              <a:t>Round numbers</a:t>
            </a:r>
          </a:p>
          <a:p>
            <a:pPr marL="171450" indent="-171450">
              <a:buFont typeface="Calibri"/>
              <a:buChar char="-"/>
            </a:pPr>
            <a:r>
              <a:rPr lang="en-GB" sz="1200">
                <a:ea typeface="Calibri"/>
                <a:cs typeface="Calibri"/>
              </a:rPr>
              <a:t>Negative numbers</a:t>
            </a:r>
          </a:p>
          <a:p>
            <a:pPr marL="171450" indent="-171450">
              <a:buFont typeface="Calibri"/>
              <a:buChar char="-"/>
            </a:pPr>
            <a:r>
              <a:rPr lang="en-GB" sz="1200">
                <a:ea typeface="Calibri"/>
                <a:cs typeface="Calibri"/>
              </a:rPr>
              <a:t>Formally multiply up to 4 digit numbers by 2 digit </a:t>
            </a:r>
          </a:p>
          <a:p>
            <a:pPr marL="171450" indent="-171450">
              <a:buFont typeface="Calibri"/>
              <a:buChar char="-"/>
            </a:pPr>
            <a:r>
              <a:rPr lang="en-GB" sz="1200">
                <a:ea typeface="Calibri"/>
                <a:cs typeface="Calibri"/>
              </a:rPr>
              <a:t>Formally divide up to 4 digit numbers by 2 digit (short and long division)</a:t>
            </a:r>
          </a:p>
          <a:p>
            <a:pPr marL="171450" indent="-171450">
              <a:buFont typeface="Calibri"/>
              <a:buChar char="-"/>
            </a:pPr>
            <a:r>
              <a:rPr lang="en-GB" sz="1200">
                <a:ea typeface="Calibri"/>
                <a:cs typeface="Calibri"/>
              </a:rPr>
              <a:t>Identify common factors, common multiples and prime numbers. </a:t>
            </a:r>
          </a:p>
          <a:p>
            <a:pPr marL="171450" indent="-171450">
              <a:buFont typeface="Calibri"/>
              <a:buChar char="-"/>
            </a:pPr>
            <a:r>
              <a:rPr lang="en-GB" sz="1200">
                <a:ea typeface="Calibri"/>
                <a:cs typeface="Calibri"/>
              </a:rPr>
              <a:t>Calculate using the four operations (BODMAS)</a:t>
            </a:r>
          </a:p>
        </p:txBody>
      </p:sp>
      <p:sp>
        <p:nvSpPr>
          <p:cNvPr id="8" name="TextBox 7">
            <a:extLst>
              <a:ext uri="{FF2B5EF4-FFF2-40B4-BE49-F238E27FC236}">
                <a16:creationId xmlns:a16="http://schemas.microsoft.com/office/drawing/2014/main" id="{E0FEBC3C-889B-2554-4100-B2CEE0B1DB22}"/>
              </a:ext>
            </a:extLst>
          </p:cNvPr>
          <p:cNvSpPr txBox="1"/>
          <p:nvPr/>
        </p:nvSpPr>
        <p:spPr>
          <a:xfrm>
            <a:off x="4125016" y="3168898"/>
            <a:ext cx="3633130" cy="1169551"/>
          </a:xfrm>
          <a:prstGeom prst="rect">
            <a:avLst/>
          </a:prstGeom>
          <a:solidFill>
            <a:srgbClr val="F9B3C4"/>
          </a:solidFill>
          <a:ln>
            <a:solidFill>
              <a:schemeClr val="accent1"/>
            </a:solidFill>
          </a:ln>
        </p:spPr>
        <p:txBody>
          <a:bodyPr wrap="square" lIns="91440" tIns="45720" rIns="91440" bIns="45720" rtlCol="0" anchor="t">
            <a:spAutoFit/>
          </a:bodyPr>
          <a:lstStyle/>
          <a:p>
            <a:r>
              <a:rPr lang="en-GB" sz="1400" b="1" u="sng"/>
              <a:t>English</a:t>
            </a:r>
            <a:endParaRPr lang="en-GB" sz="1400">
              <a:ea typeface="Calibri"/>
              <a:cs typeface="Calibri"/>
            </a:endParaRPr>
          </a:p>
          <a:p>
            <a:r>
              <a:rPr lang="en-GB" sz="1400" u="sng"/>
              <a:t>Key Texts</a:t>
            </a:r>
            <a:r>
              <a:rPr lang="en-GB" sz="1400"/>
              <a:t>: Star of Fear, Star of Hope  </a:t>
            </a:r>
            <a:endParaRPr lang="en-GB" sz="1400">
              <a:ea typeface="Calibri"/>
              <a:cs typeface="Calibri"/>
            </a:endParaRPr>
          </a:p>
          <a:p>
            <a:r>
              <a:rPr lang="en-GB" sz="1400" u="sng"/>
              <a:t>Outcome</a:t>
            </a:r>
            <a:r>
              <a:rPr lang="en-GB" sz="1400"/>
              <a:t>: </a:t>
            </a:r>
            <a:endParaRPr lang="en-GB" sz="1400">
              <a:ea typeface="Calibri"/>
              <a:cs typeface="Calibri"/>
            </a:endParaRPr>
          </a:p>
          <a:p>
            <a:r>
              <a:rPr lang="en-GB" sz="1400"/>
              <a:t>Narrative recount including a flashback from Lydia's point of view</a:t>
            </a:r>
            <a:endParaRPr lang="en-GB" sz="1400">
              <a:ea typeface="Calibri"/>
              <a:cs typeface="Calibri"/>
            </a:endParaRPr>
          </a:p>
        </p:txBody>
      </p:sp>
      <p:sp>
        <p:nvSpPr>
          <p:cNvPr id="9" name="TextBox 8">
            <a:extLst>
              <a:ext uri="{FF2B5EF4-FFF2-40B4-BE49-F238E27FC236}">
                <a16:creationId xmlns:a16="http://schemas.microsoft.com/office/drawing/2014/main" id="{05F91343-CB78-8523-9898-CD637368F86A}"/>
              </a:ext>
            </a:extLst>
          </p:cNvPr>
          <p:cNvSpPr txBox="1"/>
          <p:nvPr/>
        </p:nvSpPr>
        <p:spPr>
          <a:xfrm>
            <a:off x="7838910" y="5290485"/>
            <a:ext cx="4029784" cy="1231106"/>
          </a:xfrm>
          <a:prstGeom prst="rect">
            <a:avLst/>
          </a:prstGeom>
          <a:solidFill>
            <a:srgbClr val="D9B3F9"/>
          </a:solidFill>
          <a:ln>
            <a:solidFill>
              <a:srgbClr val="4472C4"/>
            </a:solidFill>
          </a:ln>
        </p:spPr>
        <p:txBody>
          <a:bodyPr wrap="square" lIns="91440" tIns="45720" rIns="91440" bIns="45720" rtlCol="0" anchor="t">
            <a:spAutoFit/>
          </a:bodyPr>
          <a:lstStyle/>
          <a:p>
            <a:r>
              <a:rPr lang="en-GB" sz="1400" b="1" u="sng">
                <a:ea typeface="Calibri"/>
                <a:cs typeface="Calibri"/>
              </a:rPr>
              <a:t>Design Technology – Take a Seat</a:t>
            </a:r>
          </a:p>
          <a:p>
            <a:r>
              <a:rPr lang="en-GB" sz="1200">
                <a:ea typeface="Calibri"/>
                <a:cs typeface="Calibri"/>
              </a:rPr>
              <a:t>We will learn about the development of cushion design through the ages, before the children design their own cushion, thinking about appearance, comfort and practicalities. Children will learn simple sewing techniques and then create their design. </a:t>
            </a:r>
            <a:endParaRPr lang="en-GB" sz="1400" u="sng">
              <a:ea typeface="Calibri"/>
              <a:cs typeface="Calibri"/>
            </a:endParaRPr>
          </a:p>
        </p:txBody>
      </p:sp>
      <p:sp>
        <p:nvSpPr>
          <p:cNvPr id="10" name="TextBox 9">
            <a:extLst>
              <a:ext uri="{FF2B5EF4-FFF2-40B4-BE49-F238E27FC236}">
                <a16:creationId xmlns:a16="http://schemas.microsoft.com/office/drawing/2014/main" id="{80A81123-74B1-D651-A6FE-9C7929934717}"/>
              </a:ext>
            </a:extLst>
          </p:cNvPr>
          <p:cNvSpPr txBox="1"/>
          <p:nvPr/>
        </p:nvSpPr>
        <p:spPr>
          <a:xfrm>
            <a:off x="7829385" y="1582787"/>
            <a:ext cx="4036025" cy="523220"/>
          </a:xfrm>
          <a:prstGeom prst="rect">
            <a:avLst/>
          </a:prstGeom>
          <a:solidFill>
            <a:srgbClr val="F5CDB7"/>
          </a:solidFill>
          <a:ln>
            <a:solidFill>
              <a:schemeClr val="accent1"/>
            </a:solidFill>
          </a:ln>
        </p:spPr>
        <p:txBody>
          <a:bodyPr wrap="square" lIns="91440" tIns="45720" rIns="91440" bIns="45720" rtlCol="0" anchor="t">
            <a:spAutoFit/>
          </a:bodyPr>
          <a:lstStyle/>
          <a:p>
            <a:r>
              <a:rPr lang="en-GB" sz="1400" b="1" u="sng"/>
              <a:t>PE: Outdoor: </a:t>
            </a:r>
            <a:r>
              <a:rPr lang="en-GB" sz="1400"/>
              <a:t>Invasion Games</a:t>
            </a:r>
            <a:endParaRPr lang="en-US"/>
          </a:p>
          <a:p>
            <a:r>
              <a:rPr lang="en-GB" sz="1400" b="1" u="sng">
                <a:ea typeface="Calibri"/>
                <a:cs typeface="Calibri"/>
              </a:rPr>
              <a:t>Indoor: </a:t>
            </a:r>
            <a:r>
              <a:rPr lang="en-GB" sz="1400">
                <a:ea typeface="Calibri"/>
                <a:cs typeface="Calibri"/>
              </a:rPr>
              <a:t>Dance</a:t>
            </a:r>
            <a:endParaRPr lang="en-GB" sz="1400" b="1" u="sng">
              <a:ea typeface="Calibri"/>
              <a:cs typeface="Calibri"/>
            </a:endParaRPr>
          </a:p>
        </p:txBody>
      </p:sp>
      <p:pic>
        <p:nvPicPr>
          <p:cNvPr id="14" name="Picture 13" descr="summerside">
            <a:extLst>
              <a:ext uri="{FF2B5EF4-FFF2-40B4-BE49-F238E27FC236}">
                <a16:creationId xmlns:a16="http://schemas.microsoft.com/office/drawing/2014/main" id="{220E46F3-2C8E-F889-4CE7-D6E1841F75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90068" y="6338385"/>
            <a:ext cx="967016" cy="330890"/>
          </a:xfrm>
          <a:prstGeom prst="rect">
            <a:avLst/>
          </a:prstGeom>
          <a:noFill/>
          <a:ln>
            <a:noFill/>
          </a:ln>
        </p:spPr>
      </p:pic>
      <p:sp>
        <p:nvSpPr>
          <p:cNvPr id="15" name="TextBox 14">
            <a:extLst>
              <a:ext uri="{FF2B5EF4-FFF2-40B4-BE49-F238E27FC236}">
                <a16:creationId xmlns:a16="http://schemas.microsoft.com/office/drawing/2014/main" id="{8983755B-DBF0-C379-B497-EA7A1C5DE20D}"/>
              </a:ext>
            </a:extLst>
          </p:cNvPr>
          <p:cNvSpPr txBox="1"/>
          <p:nvPr/>
        </p:nvSpPr>
        <p:spPr>
          <a:xfrm>
            <a:off x="4326289" y="804298"/>
            <a:ext cx="3216229" cy="2295409"/>
          </a:xfrm>
          <a:prstGeom prst="rect">
            <a:avLst/>
          </a:prstGeom>
          <a:noFill/>
          <a:ln w="28575">
            <a:solidFill>
              <a:schemeClr val="accent1">
                <a:lumMod val="75000"/>
              </a:schemeClr>
            </a:solidFill>
          </a:ln>
        </p:spPr>
        <p:txBody>
          <a:bodyPr wrap="square" rtlCol="0">
            <a:spAutoFit/>
          </a:bodyPr>
          <a:lstStyle/>
          <a:p>
            <a:pPr algn="ctr"/>
            <a:r>
              <a:rPr lang="en-GB"/>
              <a:t>Key Texts</a:t>
            </a:r>
          </a:p>
          <a:p>
            <a:pPr algn="ctr"/>
            <a:endParaRPr lang="en-GB"/>
          </a:p>
          <a:p>
            <a:pPr algn="ctr"/>
            <a:endParaRPr lang="en-GB"/>
          </a:p>
          <a:p>
            <a:pPr algn="ctr"/>
            <a:endParaRPr lang="en-GB"/>
          </a:p>
          <a:p>
            <a:pPr algn="ctr"/>
            <a:endParaRPr lang="en-GB"/>
          </a:p>
          <a:p>
            <a:pPr algn="ctr"/>
            <a:endParaRPr lang="en-GB"/>
          </a:p>
          <a:p>
            <a:pPr algn="ctr"/>
            <a:endParaRPr lang="en-GB"/>
          </a:p>
          <a:p>
            <a:pPr algn="ctr"/>
            <a:endParaRPr lang="en-GB"/>
          </a:p>
        </p:txBody>
      </p:sp>
      <p:pic>
        <p:nvPicPr>
          <p:cNvPr id="20" name="Picture 19">
            <a:extLst>
              <a:ext uri="{FF2B5EF4-FFF2-40B4-BE49-F238E27FC236}">
                <a16:creationId xmlns:a16="http://schemas.microsoft.com/office/drawing/2014/main" id="{C4671643-B28C-CAA9-C3E3-C63BAB9C0B57}"/>
              </a:ext>
            </a:extLst>
          </p:cNvPr>
          <p:cNvPicPr>
            <a:picLocks noChangeAspect="1"/>
          </p:cNvPicPr>
          <p:nvPr/>
        </p:nvPicPr>
        <p:blipFill rotWithShape="1">
          <a:blip r:embed="rId3"/>
          <a:srcRect l="18991" t="50000" r="61674" b="6050"/>
          <a:stretch/>
        </p:blipFill>
        <p:spPr>
          <a:xfrm>
            <a:off x="11608682" y="133854"/>
            <a:ext cx="250504" cy="264099"/>
          </a:xfrm>
          <a:prstGeom prst="rect">
            <a:avLst/>
          </a:prstGeom>
        </p:spPr>
      </p:pic>
      <p:sp>
        <p:nvSpPr>
          <p:cNvPr id="12" name="TextBox 11">
            <a:extLst>
              <a:ext uri="{FF2B5EF4-FFF2-40B4-BE49-F238E27FC236}">
                <a16:creationId xmlns:a16="http://schemas.microsoft.com/office/drawing/2014/main" id="{3F0FD2B5-9C50-1A18-BC97-6E15C5363856}"/>
              </a:ext>
            </a:extLst>
          </p:cNvPr>
          <p:cNvSpPr txBox="1"/>
          <p:nvPr/>
        </p:nvSpPr>
        <p:spPr>
          <a:xfrm>
            <a:off x="331027" y="2417380"/>
            <a:ext cx="3675923" cy="1815882"/>
          </a:xfrm>
          <a:prstGeom prst="rect">
            <a:avLst/>
          </a:prstGeom>
          <a:solidFill>
            <a:schemeClr val="accent5">
              <a:lumMod val="40000"/>
              <a:lumOff val="60000"/>
            </a:schemeClr>
          </a:solidFill>
          <a:ln>
            <a:solidFill>
              <a:schemeClr val="accent1"/>
            </a:solidFill>
          </a:ln>
        </p:spPr>
        <p:txBody>
          <a:bodyPr wrap="square" lIns="91440" tIns="45720" rIns="91440" bIns="45720" rtlCol="0" anchor="t">
            <a:spAutoFit/>
          </a:bodyPr>
          <a:lstStyle/>
          <a:p>
            <a:r>
              <a:rPr lang="en-GB" sz="1400" b="1" u="sng"/>
              <a:t>Humanities – History, WW2 </a:t>
            </a:r>
            <a:endParaRPr lang="en-GB" sz="1400">
              <a:ea typeface="Calibri"/>
              <a:cs typeface="Calibri"/>
            </a:endParaRPr>
          </a:p>
          <a:p>
            <a:pPr marL="171450" indent="-171450">
              <a:buFont typeface="Calibri,Sans-Serif"/>
              <a:buChar char="-"/>
            </a:pPr>
            <a:r>
              <a:rPr lang="en-GB" sz="1400"/>
              <a:t>Understand and sequence the events leading up to </a:t>
            </a:r>
            <a:r>
              <a:rPr lang="en-GB" sz="1400">
                <a:ea typeface="Calibri"/>
                <a:cs typeface="Calibri"/>
              </a:rPr>
              <a:t>the war</a:t>
            </a:r>
            <a:endParaRPr lang="en-US" sz="1400">
              <a:ea typeface="Calibri"/>
              <a:cs typeface="Calibri"/>
            </a:endParaRPr>
          </a:p>
          <a:p>
            <a:pPr marL="171450" indent="-171450">
              <a:buFont typeface="Calibri,Sans-Serif"/>
              <a:buChar char="-"/>
            </a:pPr>
            <a:r>
              <a:rPr lang="en-GB" sz="1400">
                <a:ea typeface="Calibri"/>
                <a:cs typeface="Calibri"/>
              </a:rPr>
              <a:t>Understand propaganda and rationing</a:t>
            </a:r>
            <a:endParaRPr lang="en-US" sz="1400">
              <a:ea typeface="Calibri"/>
              <a:cs typeface="Calibri"/>
            </a:endParaRPr>
          </a:p>
          <a:p>
            <a:pPr marL="171450" indent="-171450">
              <a:buFont typeface="Calibri,Sans-Serif"/>
              <a:buChar char="-"/>
            </a:pPr>
            <a:r>
              <a:rPr lang="en-GB" sz="1400">
                <a:ea typeface="Calibri"/>
                <a:cs typeface="Calibri"/>
              </a:rPr>
              <a:t>Understand why evacuation occurred </a:t>
            </a:r>
            <a:endParaRPr lang="en-US" sz="1400">
              <a:ea typeface="Calibri"/>
              <a:cs typeface="Calibri"/>
            </a:endParaRPr>
          </a:p>
          <a:p>
            <a:pPr marL="171450" indent="-171450">
              <a:buFont typeface="Calibri,Sans-Serif"/>
              <a:buChar char="-"/>
            </a:pPr>
            <a:r>
              <a:rPr lang="en-GB" sz="1400">
                <a:ea typeface="Calibri"/>
                <a:cs typeface="Calibri"/>
              </a:rPr>
              <a:t>Know the events of the Blitz</a:t>
            </a:r>
            <a:endParaRPr lang="en-US" sz="1400">
              <a:ea typeface="Calibri"/>
              <a:cs typeface="Calibri"/>
            </a:endParaRPr>
          </a:p>
          <a:p>
            <a:pPr marL="171450" indent="-171450">
              <a:buFont typeface="Calibri,Sans-Serif"/>
              <a:buChar char="-"/>
            </a:pPr>
            <a:r>
              <a:rPr lang="en-GB" sz="1400">
                <a:ea typeface="Calibri"/>
                <a:cs typeface="Calibri"/>
              </a:rPr>
              <a:t>Understand the role of women in the war</a:t>
            </a:r>
            <a:endParaRPr lang="en-US" sz="1400">
              <a:ea typeface="Calibri"/>
              <a:cs typeface="Calibri"/>
            </a:endParaRPr>
          </a:p>
          <a:p>
            <a:pPr marL="171450" indent="-171450">
              <a:buFont typeface="Calibri,Sans-Serif"/>
              <a:buChar char="-"/>
            </a:pPr>
            <a:r>
              <a:rPr lang="en-GB" sz="1400">
                <a:ea typeface="Calibri"/>
                <a:cs typeface="Calibri"/>
              </a:rPr>
              <a:t>Know the significance of VE day</a:t>
            </a:r>
          </a:p>
        </p:txBody>
      </p:sp>
      <p:sp>
        <p:nvSpPr>
          <p:cNvPr id="4" name="TextBox 3">
            <a:extLst>
              <a:ext uri="{FF2B5EF4-FFF2-40B4-BE49-F238E27FC236}">
                <a16:creationId xmlns:a16="http://schemas.microsoft.com/office/drawing/2014/main" id="{63B0BD70-1127-CCB0-F6CB-9B7C5F9E4AA8}"/>
              </a:ext>
            </a:extLst>
          </p:cNvPr>
          <p:cNvSpPr txBox="1"/>
          <p:nvPr/>
        </p:nvSpPr>
        <p:spPr>
          <a:xfrm>
            <a:off x="336122" y="4406581"/>
            <a:ext cx="3637153" cy="1754326"/>
          </a:xfrm>
          <a:prstGeom prst="rect">
            <a:avLst/>
          </a:prstGeom>
          <a:solidFill>
            <a:schemeClr val="bg1">
              <a:lumMod val="85000"/>
            </a:schemeClr>
          </a:solidFill>
          <a:ln>
            <a:solidFill>
              <a:srgbClr val="0070C0"/>
            </a:solidFill>
          </a:ln>
        </p:spPr>
        <p:txBody>
          <a:bodyPr wrap="square" lIns="91440" tIns="45720" rIns="91440" bIns="45720" rtlCol="0" anchor="t">
            <a:spAutoFit/>
          </a:bodyPr>
          <a:lstStyle/>
          <a:p>
            <a:r>
              <a:rPr lang="en-GB" sz="1200" b="1" u="sng"/>
              <a:t>Computing: </a:t>
            </a:r>
          </a:p>
          <a:p>
            <a:endParaRPr lang="en-GB" sz="1200" b="1" u="sng">
              <a:ea typeface="Calibri"/>
              <a:cs typeface="Calibri"/>
            </a:endParaRPr>
          </a:p>
          <a:p>
            <a:r>
              <a:rPr lang="en-GB" sz="1200" b="1">
                <a:ea typeface="Calibri"/>
                <a:cs typeface="Calibri"/>
              </a:rPr>
              <a:t>Computer Systems and Networks: Bletchley Park and the History of Computers</a:t>
            </a:r>
          </a:p>
          <a:p>
            <a:endParaRPr lang="en-GB" sz="1200" b="1">
              <a:solidFill>
                <a:srgbClr val="000000"/>
              </a:solidFill>
              <a:latin typeface="Calibri" panose="020F0502020204030204"/>
              <a:ea typeface="Calibri"/>
              <a:cs typeface="Calibri"/>
            </a:endParaRPr>
          </a:p>
          <a:p>
            <a:pPr marL="171450" indent="-171450">
              <a:buFont typeface="Calibri"/>
              <a:buChar char="-"/>
            </a:pPr>
            <a:r>
              <a:rPr lang="en-GB" sz="1200">
                <a:solidFill>
                  <a:srgbClr val="000000"/>
                </a:solidFill>
                <a:latin typeface="Calibri" panose="020F0502020204030204"/>
                <a:ea typeface="Calibri"/>
                <a:cs typeface="Calibri"/>
              </a:rPr>
              <a:t>How to ensure a password is secure</a:t>
            </a:r>
          </a:p>
          <a:p>
            <a:pPr marL="171450" indent="-171450">
              <a:buFont typeface="Calibri"/>
              <a:buChar char="-"/>
            </a:pPr>
            <a:r>
              <a:rPr lang="en-GB" sz="1200">
                <a:solidFill>
                  <a:srgbClr val="000000"/>
                </a:solidFill>
                <a:latin typeface="Calibri" panose="020F0502020204030204"/>
                <a:ea typeface="Calibri"/>
                <a:cs typeface="Calibri"/>
              </a:rPr>
              <a:t>Historical figures within Computer Science</a:t>
            </a:r>
          </a:p>
          <a:p>
            <a:pPr marL="171450" indent="-171450">
              <a:buFont typeface="Calibri"/>
              <a:buChar char="-"/>
            </a:pPr>
            <a:r>
              <a:rPr lang="en-GB" sz="1200">
                <a:solidFill>
                  <a:srgbClr val="000000"/>
                </a:solidFill>
                <a:latin typeface="Calibri" panose="020F0502020204030204"/>
                <a:ea typeface="Calibri"/>
                <a:cs typeface="Calibri"/>
              </a:rPr>
              <a:t>Develop an idea for a computer of the future</a:t>
            </a:r>
          </a:p>
          <a:p>
            <a:pPr marL="171450" indent="-171450">
              <a:buFont typeface="Calibri"/>
              <a:buChar char="-"/>
            </a:pPr>
            <a:r>
              <a:rPr lang="en-GB" sz="1200">
                <a:solidFill>
                  <a:srgbClr val="000000"/>
                </a:solidFill>
                <a:latin typeface="Calibri" panose="020F0502020204030204"/>
                <a:ea typeface="Calibri"/>
                <a:cs typeface="Calibri"/>
              </a:rPr>
              <a:t>Produce an audio advert with simple edits. </a:t>
            </a:r>
          </a:p>
        </p:txBody>
      </p:sp>
      <p:sp>
        <p:nvSpPr>
          <p:cNvPr id="13" name="TextBox 12">
            <a:extLst>
              <a:ext uri="{FF2B5EF4-FFF2-40B4-BE49-F238E27FC236}">
                <a16:creationId xmlns:a16="http://schemas.microsoft.com/office/drawing/2014/main" id="{59FCADCC-6BAA-4218-B2BF-2D5F412F067E}"/>
              </a:ext>
            </a:extLst>
          </p:cNvPr>
          <p:cNvSpPr txBox="1"/>
          <p:nvPr/>
        </p:nvSpPr>
        <p:spPr>
          <a:xfrm>
            <a:off x="7841608" y="3903239"/>
            <a:ext cx="4030298" cy="1231106"/>
          </a:xfrm>
          <a:prstGeom prst="rect">
            <a:avLst/>
          </a:prstGeom>
          <a:solidFill>
            <a:srgbClr val="D8E3AF"/>
          </a:solidFill>
          <a:ln>
            <a:solidFill>
              <a:schemeClr val="accent1"/>
            </a:solidFill>
          </a:ln>
        </p:spPr>
        <p:txBody>
          <a:bodyPr wrap="square" lIns="91440" tIns="45720" rIns="91440" bIns="45720" rtlCol="0" anchor="t">
            <a:spAutoFit/>
          </a:bodyPr>
          <a:lstStyle/>
          <a:p>
            <a:r>
              <a:rPr lang="en-GB" sz="1400" b="1" u="sng"/>
              <a:t>Science – Light</a:t>
            </a:r>
          </a:p>
          <a:p>
            <a:pPr marL="285750" indent="-285750">
              <a:buFont typeface="Calibri"/>
              <a:buChar char="-"/>
            </a:pPr>
            <a:r>
              <a:rPr lang="en-GB" sz="1200">
                <a:ea typeface="Calibri"/>
                <a:cs typeface="Calibri"/>
              </a:rPr>
              <a:t>Know that light travels in straight lines</a:t>
            </a:r>
          </a:p>
          <a:p>
            <a:pPr marL="285750" indent="-285750">
              <a:buFont typeface="Calibri"/>
              <a:buChar char="-"/>
            </a:pPr>
            <a:r>
              <a:rPr lang="en-GB" sz="1200">
                <a:ea typeface="Calibri"/>
                <a:cs typeface="Calibri"/>
              </a:rPr>
              <a:t>Investigate shadows</a:t>
            </a:r>
          </a:p>
          <a:p>
            <a:pPr marL="285750" indent="-285750">
              <a:buFont typeface="Calibri"/>
              <a:buChar char="-"/>
            </a:pPr>
            <a:r>
              <a:rPr lang="en-GB" sz="1200">
                <a:ea typeface="Calibri"/>
                <a:cs typeface="Calibri"/>
              </a:rPr>
              <a:t>Objects are seen because they give out of reflect light. </a:t>
            </a:r>
          </a:p>
          <a:p>
            <a:pPr marL="285750" indent="-285750">
              <a:buFont typeface="Calibri"/>
              <a:buChar char="-"/>
            </a:pPr>
            <a:r>
              <a:rPr lang="en-GB" sz="1200">
                <a:ea typeface="Calibri"/>
                <a:cs typeface="Calibri"/>
              </a:rPr>
              <a:t>How we see objects out of sight</a:t>
            </a:r>
          </a:p>
          <a:p>
            <a:pPr marL="285750" indent="-285750">
              <a:buFont typeface="Calibri"/>
              <a:buChar char="-"/>
            </a:pPr>
            <a:r>
              <a:rPr lang="en-GB" sz="1200">
                <a:ea typeface="Calibri"/>
                <a:cs typeface="Calibri"/>
              </a:rPr>
              <a:t>Exploring the light spectrum.</a:t>
            </a:r>
          </a:p>
        </p:txBody>
      </p:sp>
      <p:sp>
        <p:nvSpPr>
          <p:cNvPr id="5" name="TextBox 4">
            <a:extLst>
              <a:ext uri="{FF2B5EF4-FFF2-40B4-BE49-F238E27FC236}">
                <a16:creationId xmlns:a16="http://schemas.microsoft.com/office/drawing/2014/main" id="{C263E97C-0681-7C0C-9F56-5184D7646F80}"/>
              </a:ext>
            </a:extLst>
          </p:cNvPr>
          <p:cNvSpPr txBox="1"/>
          <p:nvPr/>
        </p:nvSpPr>
        <p:spPr>
          <a:xfrm>
            <a:off x="4117618" y="4722960"/>
            <a:ext cx="3634380" cy="1446550"/>
          </a:xfrm>
          <a:prstGeom prst="rect">
            <a:avLst/>
          </a:prstGeom>
          <a:solidFill>
            <a:srgbClr val="F5F3B3"/>
          </a:solidFill>
          <a:ln>
            <a:solidFill>
              <a:schemeClr val="tx1">
                <a:lumMod val="75000"/>
                <a:lumOff val="25000"/>
              </a:schemeClr>
            </a:solidFill>
          </a:ln>
        </p:spPr>
        <p:txBody>
          <a:bodyPr wrap="square" lIns="91440" tIns="45720" rIns="91440" bIns="45720" rtlCol="0" anchor="t">
            <a:spAutoFit/>
          </a:bodyPr>
          <a:lstStyle/>
          <a:p>
            <a:r>
              <a:rPr lang="en-GB" b="1" u="sng"/>
              <a:t>MFL – </a:t>
            </a:r>
            <a:r>
              <a:rPr lang="en-GB" b="1"/>
              <a:t>À </a:t>
            </a:r>
            <a:r>
              <a:rPr lang="en-GB" b="1" err="1"/>
              <a:t>l'école</a:t>
            </a:r>
            <a:r>
              <a:rPr lang="en-GB" b="1"/>
              <a:t> (At School)</a:t>
            </a:r>
            <a:endParaRPr lang="en-GB" b="1">
              <a:ea typeface="Calibri"/>
              <a:cs typeface="Calibri"/>
            </a:endParaRPr>
          </a:p>
          <a:p>
            <a:r>
              <a:rPr lang="en-GB" sz="1400">
                <a:solidFill>
                  <a:srgbClr val="212529"/>
                </a:solidFill>
                <a:ea typeface="+mn-lt"/>
                <a:cs typeface="+mn-lt"/>
              </a:rPr>
              <a:t>Pupils will learn vocabulary for 10 school subjects in the foreign language. Pupils will talk about the subjects they like and dislike at school and at what time/day they study various subjects.</a:t>
            </a:r>
            <a:endParaRPr lang="en-GB" b="1" u="sng">
              <a:solidFill>
                <a:srgbClr val="000000"/>
              </a:solidFill>
              <a:ea typeface="+mn-lt"/>
              <a:cs typeface="+mn-lt"/>
            </a:endParaRPr>
          </a:p>
        </p:txBody>
      </p:sp>
      <p:sp>
        <p:nvSpPr>
          <p:cNvPr id="17" name="TextBox 16">
            <a:extLst>
              <a:ext uri="{FF2B5EF4-FFF2-40B4-BE49-F238E27FC236}">
                <a16:creationId xmlns:a16="http://schemas.microsoft.com/office/drawing/2014/main" id="{9EEDF3A1-4638-5C29-A16B-A5D8B27B7C54}"/>
              </a:ext>
            </a:extLst>
          </p:cNvPr>
          <p:cNvSpPr txBox="1"/>
          <p:nvPr/>
        </p:nvSpPr>
        <p:spPr>
          <a:xfrm>
            <a:off x="7846946" y="2415101"/>
            <a:ext cx="4040134" cy="1323439"/>
          </a:xfrm>
          <a:prstGeom prst="rect">
            <a:avLst/>
          </a:prstGeom>
          <a:solidFill>
            <a:schemeClr val="accent5">
              <a:lumMod val="40000"/>
              <a:lumOff val="60000"/>
            </a:schemeClr>
          </a:solidFill>
          <a:ln>
            <a:solidFill>
              <a:schemeClr val="accent1"/>
            </a:solidFill>
          </a:ln>
        </p:spPr>
        <p:txBody>
          <a:bodyPr wrap="square" lIns="91440" tIns="45720" rIns="91440" bIns="45720" rtlCol="0" anchor="t">
            <a:spAutoFit/>
          </a:bodyPr>
          <a:lstStyle/>
          <a:p>
            <a:r>
              <a:rPr lang="en-GB" sz="1400" b="1" u="sng"/>
              <a:t>Music: Songs of WW2</a:t>
            </a:r>
            <a:endParaRPr lang="en-GB" sz="1200"/>
          </a:p>
          <a:p>
            <a:pPr marL="285750" indent="-285750">
              <a:buFont typeface="Calibri"/>
              <a:buChar char="-"/>
            </a:pPr>
            <a:r>
              <a:rPr lang="en-GB" sz="1100">
                <a:ea typeface="Calibri" panose="020F0502020204030204"/>
                <a:cs typeface="Calibri" panose="020F0502020204030204"/>
              </a:rPr>
              <a:t>Use musical and comparative language in discussion.</a:t>
            </a:r>
          </a:p>
          <a:p>
            <a:pPr marL="285750" indent="-285750">
              <a:buFont typeface="Calibri"/>
              <a:buChar char="-"/>
            </a:pPr>
            <a:r>
              <a:rPr lang="en-GB" sz="1100">
                <a:ea typeface="Calibri" panose="020F0502020204030204"/>
                <a:cs typeface="Calibri" panose="020F0502020204030204"/>
              </a:rPr>
              <a:t>Follow the melody line.</a:t>
            </a:r>
            <a:endParaRPr lang="en-GB" sz="1400">
              <a:ea typeface="Calibri"/>
              <a:cs typeface="Calibri"/>
            </a:endParaRPr>
          </a:p>
          <a:p>
            <a:pPr marL="285750" indent="-285750">
              <a:buFont typeface="Calibri"/>
              <a:buChar char="-"/>
            </a:pPr>
            <a:r>
              <a:rPr lang="en-GB" sz="1100">
                <a:ea typeface="Calibri" panose="020F0502020204030204"/>
                <a:cs typeface="Calibri" panose="020F0502020204030204"/>
              </a:rPr>
              <a:t>Follow the scores with a good sense of timing, showing that they understand which section of pitch they are singing.</a:t>
            </a:r>
            <a:endParaRPr lang="en-GB" sz="1400">
              <a:ea typeface="Calibri"/>
              <a:cs typeface="Calibri"/>
            </a:endParaRPr>
          </a:p>
          <a:p>
            <a:pPr marL="285750" indent="-285750">
              <a:buFont typeface="Calibri"/>
              <a:buChar char="-"/>
            </a:pPr>
            <a:r>
              <a:rPr lang="en-GB" sz="1100">
                <a:ea typeface="Calibri" panose="020F0502020204030204"/>
                <a:cs typeface="Calibri" panose="020F0502020204030204"/>
              </a:rPr>
              <a:t>Sing the correct words at the correct time.</a:t>
            </a:r>
            <a:endParaRPr lang="en-GB" sz="1400">
              <a:ea typeface="Calibri"/>
              <a:cs typeface="Calibri"/>
            </a:endParaRPr>
          </a:p>
          <a:p>
            <a:pPr marL="285750" indent="-285750">
              <a:buFont typeface="Calibri"/>
              <a:buChar char="-"/>
            </a:pPr>
            <a:r>
              <a:rPr lang="en-GB" sz="1100">
                <a:ea typeface="Calibri" panose="020F0502020204030204"/>
                <a:cs typeface="Calibri" panose="020F0502020204030204"/>
              </a:rPr>
              <a:t>Recall the counter-melody line.</a:t>
            </a:r>
            <a:endParaRPr lang="en-GB" sz="1400">
              <a:ea typeface="Calibri"/>
              <a:cs typeface="Calibri"/>
            </a:endParaRPr>
          </a:p>
        </p:txBody>
      </p:sp>
      <p:pic>
        <p:nvPicPr>
          <p:cNvPr id="3" name="Picture 2">
            <a:extLst>
              <a:ext uri="{FF2B5EF4-FFF2-40B4-BE49-F238E27FC236}">
                <a16:creationId xmlns:a16="http://schemas.microsoft.com/office/drawing/2014/main" id="{22A5C285-5E5A-4874-FA81-E5A13FD3BA56}"/>
              </a:ext>
            </a:extLst>
          </p:cNvPr>
          <p:cNvPicPr>
            <a:picLocks noChangeAspect="1"/>
          </p:cNvPicPr>
          <p:nvPr/>
        </p:nvPicPr>
        <p:blipFill>
          <a:blip r:embed="rId4"/>
          <a:stretch>
            <a:fillRect/>
          </a:stretch>
        </p:blipFill>
        <p:spPr>
          <a:xfrm>
            <a:off x="4955941" y="1164566"/>
            <a:ext cx="1963814" cy="1782793"/>
          </a:xfrm>
          <a:prstGeom prst="rect">
            <a:avLst/>
          </a:prstGeom>
        </p:spPr>
      </p:pic>
    </p:spTree>
    <p:extLst>
      <p:ext uri="{BB962C8B-B14F-4D97-AF65-F5344CB8AC3E}">
        <p14:creationId xmlns:p14="http://schemas.microsoft.com/office/powerpoint/2010/main" val="41467504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4724477E469640AF270FE301B8E242" ma:contentTypeVersion="19" ma:contentTypeDescription="Create a new document." ma:contentTypeScope="" ma:versionID="a879e1d630531c8ed3ef0e929631b221">
  <xsd:schema xmlns:xsd="http://www.w3.org/2001/XMLSchema" xmlns:xs="http://www.w3.org/2001/XMLSchema" xmlns:p="http://schemas.microsoft.com/office/2006/metadata/properties" xmlns:ns2="becc07a8-29d5-46c8-a63b-e55b299f6f10" xmlns:ns3="a15df84e-a0e8-4343-8c5f-30167ed4d8e8" targetNamespace="http://schemas.microsoft.com/office/2006/metadata/properties" ma:root="true" ma:fieldsID="899717ef64ba7bcdb9dd144490d5c5ea" ns2:_="" ns3:_="">
    <xsd:import namespace="becc07a8-29d5-46c8-a63b-e55b299f6f10"/>
    <xsd:import namespace="a15df84e-a0e8-4343-8c5f-30167ed4d8e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LengthInSeconds" minOccurs="0"/>
                <xsd:element ref="ns2:MediaServiceAutoKeyPoints" minOccurs="0"/>
                <xsd:element ref="ns2:MediaServiceKeyPoint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ecc07a8-29d5-46c8-a63b-e55b299f6f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cd9d2af9-c4c4-4881-a912-41534b348c0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5df84e-a0e8-4343-8c5f-30167ed4d8e8"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a7d866a-90e9-486d-8591-5a11dff9d0ea}" ma:internalName="TaxCatchAll" ma:showField="CatchAllData" ma:web="a15df84e-a0e8-4343-8c5f-30167ed4d8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a15df84e-a0e8-4343-8c5f-30167ed4d8e8">
      <UserInfo>
        <DisplayName>Charlotte Trew</DisplayName>
        <AccountId>19</AccountId>
        <AccountType/>
      </UserInfo>
      <UserInfo>
        <DisplayName>Nicki Payne</DisplayName>
        <AccountId>43</AccountId>
        <AccountType/>
      </UserInfo>
      <UserInfo>
        <DisplayName>David Davison</DisplayName>
        <AccountId>629</AccountId>
        <AccountType/>
      </UserInfo>
      <UserInfo>
        <DisplayName>Nadia Campbell</DisplayName>
        <AccountId>35</AccountId>
        <AccountType/>
      </UserInfo>
      <UserInfo>
        <DisplayName>Piumi Fernando</DisplayName>
        <AccountId>31</AccountId>
        <AccountType/>
      </UserInfo>
      <UserInfo>
        <DisplayName>Shabana Lateef</DisplayName>
        <AccountId>22</AccountId>
        <AccountType/>
      </UserInfo>
      <UserInfo>
        <DisplayName>Connie Zarkadoulas</DisplayName>
        <AccountId>243</AccountId>
        <AccountType/>
      </UserInfo>
      <UserInfo>
        <DisplayName>Rachel Silver</DisplayName>
        <AccountId>21</AccountId>
        <AccountType/>
      </UserInfo>
      <UserInfo>
        <DisplayName>Karina Field</DisplayName>
        <AccountId>32</AccountId>
        <AccountType/>
      </UserInfo>
      <UserInfo>
        <DisplayName>Louise Tanner</DisplayName>
        <AccountId>66</AccountId>
        <AccountType/>
      </UserInfo>
      <UserInfo>
        <DisplayName>Anam Mohsin-Shaikh</DisplayName>
        <AccountId>60</AccountId>
        <AccountType/>
      </UserInfo>
      <UserInfo>
        <DisplayName>Yildiz Trebble</DisplayName>
        <AccountId>71</AccountId>
        <AccountType/>
      </UserInfo>
      <UserInfo>
        <DisplayName>Francesca Phillips</DisplayName>
        <AccountId>647</AccountId>
        <AccountType/>
      </UserInfo>
      <UserInfo>
        <DisplayName>Shadiya Taher</DisplayName>
        <AccountId>128</AccountId>
        <AccountType/>
      </UserInfo>
      <UserInfo>
        <DisplayName>Kate Churnin</DisplayName>
        <AccountId>110</AccountId>
        <AccountType/>
      </UserInfo>
      <UserInfo>
        <DisplayName>Donna Reynolds</DisplayName>
        <AccountId>55</AccountId>
        <AccountType/>
      </UserInfo>
      <UserInfo>
        <DisplayName>Tanya Harrison</DisplayName>
        <AccountId>880</AccountId>
        <AccountType/>
      </UserInfo>
      <UserInfo>
        <DisplayName>Hilary Hepworth</DisplayName>
        <AccountId>78</AccountId>
        <AccountType/>
      </UserInfo>
      <UserInfo>
        <DisplayName>Andrea Stavrou</DisplayName>
        <AccountId>29</AccountId>
        <AccountType/>
      </UserInfo>
      <UserInfo>
        <DisplayName>Kerry White</DisplayName>
        <AccountId>16</AccountId>
        <AccountType/>
      </UserInfo>
      <UserInfo>
        <DisplayName>Jillian Afton</DisplayName>
        <AccountId>42</AccountId>
        <AccountType/>
      </UserInfo>
      <UserInfo>
        <DisplayName>Joanne De Luca</DisplayName>
        <AccountId>15</AccountId>
        <AccountType/>
      </UserInfo>
      <UserInfo>
        <DisplayName>Karishma Parekh</DisplayName>
        <AccountId>18</AccountId>
        <AccountType/>
      </UserInfo>
      <UserInfo>
        <DisplayName>Miriam Saunders</DisplayName>
        <AccountId>76</AccountId>
        <AccountType/>
      </UserInfo>
      <UserInfo>
        <DisplayName>Michael Gardiner</DisplayName>
        <AccountId>17</AccountId>
        <AccountType/>
      </UserInfo>
      <UserInfo>
        <DisplayName>Rosie Kremer</DisplayName>
        <AccountId>215</AccountId>
        <AccountType/>
      </UserInfo>
      <UserInfo>
        <DisplayName>Mariam Farah</DisplayName>
        <AccountId>59</AccountId>
        <AccountType/>
      </UserInfo>
    </SharedWithUsers>
    <TaxCatchAll xmlns="a15df84e-a0e8-4343-8c5f-30167ed4d8e8" xsi:nil="true"/>
    <lcf76f155ced4ddcb4097134ff3c332f xmlns="becc07a8-29d5-46c8-a63b-e55b299f6f10">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A8BCA0D-6A4A-45AD-98D6-90A1772FA163}">
  <ds:schemaRefs>
    <ds:schemaRef ds:uri="a15df84e-a0e8-4343-8c5f-30167ed4d8e8"/>
    <ds:schemaRef ds:uri="becc07a8-29d5-46c8-a63b-e55b299f6f1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20C3F8CD-C404-4B25-990A-22E12497DD0B}">
  <ds:schemaRefs>
    <ds:schemaRef ds:uri="a15df84e-a0e8-4343-8c5f-30167ed4d8e8"/>
    <ds:schemaRef ds:uri="becc07a8-29d5-46c8-a63b-e55b299f6f1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F6C5BA0-B398-4EE3-B00D-712FCEB3DCC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3135</Words>
  <Application>Microsoft Office PowerPoint</Application>
  <PresentationFormat>Widescreen</PresentationFormat>
  <Paragraphs>430</Paragraphs>
  <Slides>9</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9</vt:i4>
      </vt:variant>
    </vt:vector>
  </HeadingPairs>
  <TitlesOfParts>
    <vt:vector size="20" baseType="lpstr">
      <vt:lpstr>Yu Mincho</vt:lpstr>
      <vt:lpstr>Arial</vt:lpstr>
      <vt:lpstr>Baskerville Old Face</vt:lpstr>
      <vt:lpstr>Calibri</vt:lpstr>
      <vt:lpstr>Calibri Light</vt:lpstr>
      <vt:lpstr>Calibri,Sans-Serif</vt:lpstr>
      <vt:lpstr>Comic Sans MS</vt:lpstr>
      <vt:lpstr>Lato</vt:lpstr>
      <vt:lpstr>Symbol</vt:lpstr>
      <vt:lpstr>Times New Roman</vt:lpstr>
      <vt:lpstr>Office Theme</vt:lpstr>
      <vt:lpstr> Summerside Curriculum Maps</vt:lpstr>
      <vt:lpstr>Nursery Autumn 1 Curriculum overview All About Me  </vt:lpstr>
      <vt:lpstr>Reception Autumn 1 Curriculum overview This is me</vt:lpstr>
      <vt:lpstr>Year 1 Autumn 1 Curriculum overview</vt:lpstr>
      <vt:lpstr>Year 2 Autumn 1 Curriculum overview</vt:lpstr>
      <vt:lpstr>Year 3 Autumn 1 Curriculum overview</vt:lpstr>
      <vt:lpstr>Year 4 Autumn 1 Curriculum overview</vt:lpstr>
      <vt:lpstr>Year 5 Autumn 1 Curriculum overview</vt:lpstr>
      <vt:lpstr>Year 6 Autumn 1  Curriculum overview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Francesca Phillips</dc:creator>
  <cp:lastModifiedBy>Des Alexandrou</cp:lastModifiedBy>
  <cp:revision>137</cp:revision>
  <cp:lastPrinted>2024-09-17T07:43:20Z</cp:lastPrinted>
  <dcterms:created xsi:type="dcterms:W3CDTF">2024-01-23T15:28:17Z</dcterms:created>
  <dcterms:modified xsi:type="dcterms:W3CDTF">2026-09-16T10:44:53Z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0x0101007C4724477E469640AF270FE301B8E242</vt:lpwstr>
  </property>
  <property fmtid="{D5CDD505-2E9C-101B-9397-08002B2CF9AE}" pid="3" name="MediaServiceImageTags">
    <vt:lpwstr/>
  </property>
</Properties>
</file>